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99" r:id="rId3"/>
    <p:sldId id="293" r:id="rId4"/>
    <p:sldId id="294" r:id="rId5"/>
    <p:sldId id="295" r:id="rId6"/>
    <p:sldId id="264" r:id="rId7"/>
    <p:sldId id="273" r:id="rId8"/>
    <p:sldId id="285" r:id="rId9"/>
    <p:sldId id="284" r:id="rId10"/>
    <p:sldId id="271" r:id="rId11"/>
    <p:sldId id="298" r:id="rId12"/>
    <p:sldId id="272" r:id="rId13"/>
    <p:sldId id="270" r:id="rId14"/>
    <p:sldId id="297" r:id="rId15"/>
    <p:sldId id="275" r:id="rId16"/>
    <p:sldId id="286" r:id="rId17"/>
    <p:sldId id="279" r:id="rId18"/>
    <p:sldId id="287" r:id="rId19"/>
    <p:sldId id="280" r:id="rId20"/>
    <p:sldId id="283" r:id="rId21"/>
    <p:sldId id="29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9966"/>
    <a:srgbClr val="FF3300"/>
    <a:srgbClr val="FF9933"/>
    <a:srgbClr val="FFCC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RGPH_2024\PM_2024\Resultats\Graphiques_Rappor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RGPH_2024\PM_2024\Resultats\Graphiques_Rappor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RGPH_2024\PM_2024\Resultats\Graphiques_Rappor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RGPH_2024\PM_2024\Resultats\Graphiques_Rappor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RGPH_2024\PM_2024\Resultats\Graphiques_Rappor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RGPH_2024\PM_2024\Resultats\Graphiques_Rappor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RGPH_2024\PM_2024\Resultats\Graphiques_Rapport.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RGPH_2024\PM_2024\Resultats\Graphiques_Rap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78784182177067E-2"/>
          <c:y val="3.4633459296410936E-2"/>
          <c:w val="0.94704243163564583"/>
          <c:h val="0.88324328915736428"/>
        </c:manualLayout>
      </c:layout>
      <c:barChart>
        <c:barDir val="col"/>
        <c:grouping val="clustered"/>
        <c:varyColors val="0"/>
        <c:ser>
          <c:idx val="0"/>
          <c:order val="0"/>
          <c:tx>
            <c:strRef>
              <c:f>Sheet1!$M$6</c:f>
              <c:strCache>
                <c:ptCount val="1"/>
                <c:pt idx="0">
                  <c:v>2014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Sheet1!$L$7:$L$9</c:f>
              <c:strCache>
                <c:ptCount val="3"/>
                <c:pt idx="0">
                  <c:v>Urbain</c:v>
                </c:pt>
                <c:pt idx="1">
                  <c:v>Rural</c:v>
                </c:pt>
                <c:pt idx="2">
                  <c:v>Ensemble</c:v>
                </c:pt>
              </c:strCache>
            </c:strRef>
          </c:cat>
          <c:val>
            <c:numRef>
              <c:f>Sheet1!$M$7:$M$9</c:f>
              <c:numCache>
                <c:formatCode>General</c:formatCode>
                <c:ptCount val="3"/>
                <c:pt idx="0">
                  <c:v>4.0999999999999996</c:v>
                </c:pt>
                <c:pt idx="1">
                  <c:v>23.6</c:v>
                </c:pt>
                <c:pt idx="2" formatCode="0.0">
                  <c:v>11.9</c:v>
                </c:pt>
              </c:numCache>
            </c:numRef>
          </c:val>
          <c:extLst>
            <c:ext xmlns:c16="http://schemas.microsoft.com/office/drawing/2014/chart" uri="{C3380CC4-5D6E-409C-BE32-E72D297353CC}">
              <c16:uniqueId val="{00000000-11B0-4817-B9D3-6BBDC21C2D52}"/>
            </c:ext>
          </c:extLst>
        </c:ser>
        <c:ser>
          <c:idx val="1"/>
          <c:order val="1"/>
          <c:tx>
            <c:strRef>
              <c:f>Sheet1!$N$6</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Sheet1!$L$7:$L$9</c:f>
              <c:strCache>
                <c:ptCount val="3"/>
                <c:pt idx="0">
                  <c:v>Urbain</c:v>
                </c:pt>
                <c:pt idx="1">
                  <c:v>Rural</c:v>
                </c:pt>
                <c:pt idx="2">
                  <c:v>Ensemble</c:v>
                </c:pt>
              </c:strCache>
            </c:strRef>
          </c:cat>
          <c:val>
            <c:numRef>
              <c:f>Sheet1!$N$7:$N$9</c:f>
              <c:numCache>
                <c:formatCode>General</c:formatCode>
                <c:ptCount val="3"/>
                <c:pt idx="0" formatCode="0.0">
                  <c:v>3</c:v>
                </c:pt>
                <c:pt idx="1">
                  <c:v>13.1</c:v>
                </c:pt>
                <c:pt idx="2">
                  <c:v>6.8</c:v>
                </c:pt>
              </c:numCache>
            </c:numRef>
          </c:val>
          <c:extLst>
            <c:ext xmlns:c16="http://schemas.microsoft.com/office/drawing/2014/chart" uri="{C3380CC4-5D6E-409C-BE32-E72D297353CC}">
              <c16:uniqueId val="{00000001-11B0-4817-B9D3-6BBDC21C2D52}"/>
            </c:ext>
          </c:extLst>
        </c:ser>
        <c:dLbls>
          <c:showLegendKey val="0"/>
          <c:showVal val="1"/>
          <c:showCatName val="0"/>
          <c:showSerName val="0"/>
          <c:showPercent val="0"/>
          <c:showBubbleSize val="0"/>
        </c:dLbls>
        <c:gapWidth val="150"/>
        <c:overlap val="-25"/>
        <c:axId val="83593088"/>
        <c:axId val="83594624"/>
      </c:barChart>
      <c:catAx>
        <c:axId val="835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3594624"/>
        <c:crosses val="autoZero"/>
        <c:auto val="1"/>
        <c:lblAlgn val="ctr"/>
        <c:lblOffset val="100"/>
        <c:noMultiLvlLbl val="0"/>
      </c:catAx>
      <c:valAx>
        <c:axId val="83594624"/>
        <c:scaling>
          <c:orientation val="minMax"/>
        </c:scaling>
        <c:delete val="1"/>
        <c:axPos val="l"/>
        <c:numFmt formatCode="General" sourceLinked="1"/>
        <c:majorTickMark val="none"/>
        <c:minorTickMark val="none"/>
        <c:tickLblPos val="nextTo"/>
        <c:crossAx val="83593088"/>
        <c:crosses val="autoZero"/>
        <c:crossBetween val="between"/>
      </c:valAx>
      <c:spPr>
        <a:noFill/>
        <a:ln>
          <a:noFill/>
        </a:ln>
        <a:effectLst/>
      </c:spPr>
    </c:plotArea>
    <c:legend>
      <c:legendPos val="t"/>
      <c:layout>
        <c:manualLayout>
          <c:xMode val="edge"/>
          <c:yMode val="edge"/>
          <c:x val="3.1244969378827626E-2"/>
          <c:y val="0.20218098293311834"/>
          <c:w val="0.2152878390201225"/>
          <c:h val="0.139833582719989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61991008204292E-2"/>
          <c:y val="3.3320445611468338E-2"/>
          <c:w val="0.97002397576156885"/>
          <c:h val="0.71262487117247186"/>
        </c:manualLayout>
      </c:layout>
      <c:barChart>
        <c:barDir val="col"/>
        <c:grouping val="clustered"/>
        <c:varyColors val="0"/>
        <c:ser>
          <c:idx val="0"/>
          <c:order val="0"/>
          <c:tx>
            <c:strRef>
              <c:f>Feuil1!$X$11</c:f>
              <c:strCache>
                <c:ptCount val="1"/>
                <c:pt idx="0">
                  <c:v>2014</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Feuil1!$V$12:$V$16</c:f>
              <c:strCache>
                <c:ptCount val="5"/>
                <c:pt idx="0">
                  <c:v>Communes ciblées par l’INDH en 2005</c:v>
                </c:pt>
                <c:pt idx="1">
                  <c:v>Communes ciblées par l’INDH en 2011</c:v>
                </c:pt>
                <c:pt idx="2">
                  <c:v>Total des communes ciblées par l’INDH</c:v>
                </c:pt>
                <c:pt idx="3">
                  <c:v>Communes rurales non ciblées par l’INDH</c:v>
                </c:pt>
                <c:pt idx="4">
                  <c:v>Total des communes rurales</c:v>
                </c:pt>
              </c:strCache>
            </c:strRef>
          </c:cat>
          <c:val>
            <c:numRef>
              <c:f>Feuil1!$X$12:$X$16</c:f>
              <c:numCache>
                <c:formatCode>General</c:formatCode>
                <c:ptCount val="5"/>
                <c:pt idx="0">
                  <c:v>30.5</c:v>
                </c:pt>
                <c:pt idx="1">
                  <c:v>25</c:v>
                </c:pt>
                <c:pt idx="2">
                  <c:v>27.8</c:v>
                </c:pt>
                <c:pt idx="3">
                  <c:v>19</c:v>
                </c:pt>
                <c:pt idx="4">
                  <c:v>23.6</c:v>
                </c:pt>
              </c:numCache>
            </c:numRef>
          </c:val>
          <c:extLst>
            <c:ext xmlns:c16="http://schemas.microsoft.com/office/drawing/2014/chart" uri="{C3380CC4-5D6E-409C-BE32-E72D297353CC}">
              <c16:uniqueId val="{00000000-C5D3-4EE4-A3F3-02B03B36D63C}"/>
            </c:ext>
          </c:extLst>
        </c:ser>
        <c:ser>
          <c:idx val="1"/>
          <c:order val="1"/>
          <c:tx>
            <c:strRef>
              <c:f>Feuil1!$Y$11</c:f>
              <c:strCache>
                <c:ptCount val="1"/>
                <c:pt idx="0">
                  <c:v>2024</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Feuil1!$V$12:$V$16</c:f>
              <c:strCache>
                <c:ptCount val="5"/>
                <c:pt idx="0">
                  <c:v>Communes ciblées par l’INDH en 2005</c:v>
                </c:pt>
                <c:pt idx="1">
                  <c:v>Communes ciblées par l’INDH en 2011</c:v>
                </c:pt>
                <c:pt idx="2">
                  <c:v>Total des communes ciblées par l’INDH</c:v>
                </c:pt>
                <c:pt idx="3">
                  <c:v>Communes rurales non ciblées par l’INDH</c:v>
                </c:pt>
                <c:pt idx="4">
                  <c:v>Total des communes rurales</c:v>
                </c:pt>
              </c:strCache>
            </c:strRef>
          </c:cat>
          <c:val>
            <c:numRef>
              <c:f>Feuil1!$Y$12:$Y$16</c:f>
              <c:numCache>
                <c:formatCode>General</c:formatCode>
                <c:ptCount val="5"/>
                <c:pt idx="0">
                  <c:v>16.8</c:v>
                </c:pt>
                <c:pt idx="1">
                  <c:v>14.2</c:v>
                </c:pt>
                <c:pt idx="2">
                  <c:v>15.5</c:v>
                </c:pt>
                <c:pt idx="3">
                  <c:v>10.6</c:v>
                </c:pt>
                <c:pt idx="4">
                  <c:v>13.1</c:v>
                </c:pt>
              </c:numCache>
            </c:numRef>
          </c:val>
          <c:extLst>
            <c:ext xmlns:c16="http://schemas.microsoft.com/office/drawing/2014/chart" uri="{C3380CC4-5D6E-409C-BE32-E72D297353CC}">
              <c16:uniqueId val="{00000001-C5D3-4EE4-A3F3-02B03B36D63C}"/>
            </c:ext>
          </c:extLst>
        </c:ser>
        <c:dLbls>
          <c:showLegendKey val="0"/>
          <c:showVal val="0"/>
          <c:showCatName val="0"/>
          <c:showSerName val="0"/>
          <c:showPercent val="0"/>
          <c:showBubbleSize val="0"/>
        </c:dLbls>
        <c:gapWidth val="219"/>
        <c:overlap val="-27"/>
        <c:axId val="679519208"/>
        <c:axId val="679524784"/>
      </c:barChart>
      <c:catAx>
        <c:axId val="67951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9524784"/>
        <c:crosses val="autoZero"/>
        <c:auto val="1"/>
        <c:lblAlgn val="ctr"/>
        <c:lblOffset val="100"/>
        <c:noMultiLvlLbl val="0"/>
      </c:catAx>
      <c:valAx>
        <c:axId val="679524784"/>
        <c:scaling>
          <c:orientation val="minMax"/>
        </c:scaling>
        <c:delete val="1"/>
        <c:axPos val="l"/>
        <c:numFmt formatCode="General" sourceLinked="1"/>
        <c:majorTickMark val="none"/>
        <c:minorTickMark val="none"/>
        <c:tickLblPos val="nextTo"/>
        <c:crossAx val="679519208"/>
        <c:crosses val="autoZero"/>
        <c:crossBetween val="between"/>
      </c:valAx>
      <c:spPr>
        <a:noFill/>
        <a:ln>
          <a:noFill/>
        </a:ln>
        <a:effectLst/>
      </c:spPr>
    </c:plotArea>
    <c:legend>
      <c:legendPos val="b"/>
      <c:layout>
        <c:manualLayout>
          <c:xMode val="edge"/>
          <c:yMode val="edge"/>
          <c:x val="0.62352002256521111"/>
          <c:y val="2.6123515576533141E-2"/>
          <c:w val="0.37510979641091663"/>
          <c:h val="6.21079272369241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6190476190476E-2"/>
          <c:y val="2.8399762966496659E-2"/>
          <c:w val="0.94047619047619047"/>
          <c:h val="0.88938832498187781"/>
        </c:manualLayout>
      </c:layout>
      <c:barChart>
        <c:barDir val="col"/>
        <c:grouping val="clustered"/>
        <c:varyColors val="0"/>
        <c:ser>
          <c:idx val="0"/>
          <c:order val="0"/>
          <c:tx>
            <c:strRef>
              <c:f>'[Graphique dans Microsoft PowerPoint]Sheet1'!$M$25</c:f>
              <c:strCache>
                <c:ptCount val="1"/>
                <c:pt idx="0">
                  <c:v>2014</c:v>
                </c:pt>
              </c:strCache>
            </c:strRef>
          </c:tx>
          <c:spPr>
            <a:solidFill>
              <a:srgbClr val="C00000"/>
            </a:solidFill>
            <a:ln>
              <a:noFill/>
            </a:ln>
            <a:effectLst/>
          </c:spPr>
          <c:invertIfNegative val="0"/>
          <c:dPt>
            <c:idx val="0"/>
            <c:invertIfNegative val="0"/>
            <c:bubble3D val="0"/>
            <c:spPr>
              <a:solidFill>
                <a:srgbClr val="C00000"/>
              </a:solidFill>
              <a:ln>
                <a:solidFill>
                  <a:srgbClr val="FF0000"/>
                </a:solidFill>
              </a:ln>
              <a:effectLst/>
            </c:spPr>
            <c:extLst>
              <c:ext xmlns:c16="http://schemas.microsoft.com/office/drawing/2014/chart" uri="{C3380CC4-5D6E-409C-BE32-E72D297353CC}">
                <c16:uniqueId val="{00000002-B5CB-4656-8EBA-C10BBD32800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dans Microsoft PowerPoint]Sheet1'!$L$26:$L$28</c:f>
              <c:strCache>
                <c:ptCount val="3"/>
                <c:pt idx="0">
                  <c:v>Urbain</c:v>
                </c:pt>
                <c:pt idx="1">
                  <c:v>Rural</c:v>
                </c:pt>
                <c:pt idx="2">
                  <c:v>Ensemble</c:v>
                </c:pt>
              </c:strCache>
            </c:strRef>
          </c:cat>
          <c:val>
            <c:numRef>
              <c:f>'[Graphique dans Microsoft PowerPoint]Sheet1'!$M$26:$M$28</c:f>
              <c:numCache>
                <c:formatCode>General</c:formatCode>
                <c:ptCount val="3"/>
                <c:pt idx="0">
                  <c:v>4.5999999999999996</c:v>
                </c:pt>
                <c:pt idx="1">
                  <c:v>22.4</c:v>
                </c:pt>
                <c:pt idx="2" formatCode="0.0">
                  <c:v>11.7</c:v>
                </c:pt>
              </c:numCache>
            </c:numRef>
          </c:val>
          <c:extLst>
            <c:ext xmlns:c16="http://schemas.microsoft.com/office/drawing/2014/chart" uri="{C3380CC4-5D6E-409C-BE32-E72D297353CC}">
              <c16:uniqueId val="{00000000-B5CB-4656-8EBA-C10BBD328005}"/>
            </c:ext>
          </c:extLst>
        </c:ser>
        <c:ser>
          <c:idx val="1"/>
          <c:order val="1"/>
          <c:tx>
            <c:strRef>
              <c:f>'[Graphique dans Microsoft PowerPoint]Sheet1'!$N$25</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dans Microsoft PowerPoint]Sheet1'!$L$26:$L$28</c:f>
              <c:strCache>
                <c:ptCount val="3"/>
                <c:pt idx="0">
                  <c:v>Urbain</c:v>
                </c:pt>
                <c:pt idx="1">
                  <c:v>Rural</c:v>
                </c:pt>
                <c:pt idx="2">
                  <c:v>Ensemble</c:v>
                </c:pt>
              </c:strCache>
            </c:strRef>
          </c:cat>
          <c:val>
            <c:numRef>
              <c:f>'[Graphique dans Microsoft PowerPoint]Sheet1'!$N$26:$N$28</c:f>
              <c:numCache>
                <c:formatCode>General</c:formatCode>
                <c:ptCount val="3"/>
                <c:pt idx="0" formatCode="0.0">
                  <c:v>2.2999999999999998</c:v>
                </c:pt>
                <c:pt idx="1">
                  <c:v>17.8</c:v>
                </c:pt>
                <c:pt idx="2">
                  <c:v>8.1</c:v>
                </c:pt>
              </c:numCache>
            </c:numRef>
          </c:val>
          <c:extLst>
            <c:ext xmlns:c16="http://schemas.microsoft.com/office/drawing/2014/chart" uri="{C3380CC4-5D6E-409C-BE32-E72D297353CC}">
              <c16:uniqueId val="{00000001-B5CB-4656-8EBA-C10BBD328005}"/>
            </c:ext>
          </c:extLst>
        </c:ser>
        <c:dLbls>
          <c:showLegendKey val="0"/>
          <c:showVal val="1"/>
          <c:showCatName val="0"/>
          <c:showSerName val="0"/>
          <c:showPercent val="0"/>
          <c:showBubbleSize val="0"/>
        </c:dLbls>
        <c:gapWidth val="150"/>
        <c:overlap val="-25"/>
        <c:axId val="125082624"/>
        <c:axId val="100686848"/>
      </c:barChart>
      <c:catAx>
        <c:axId val="1250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0686848"/>
        <c:crosses val="autoZero"/>
        <c:auto val="1"/>
        <c:lblAlgn val="ctr"/>
        <c:lblOffset val="100"/>
        <c:noMultiLvlLbl val="0"/>
      </c:catAx>
      <c:valAx>
        <c:axId val="100686848"/>
        <c:scaling>
          <c:orientation val="minMax"/>
        </c:scaling>
        <c:delete val="1"/>
        <c:axPos val="l"/>
        <c:numFmt formatCode="General" sourceLinked="1"/>
        <c:majorTickMark val="none"/>
        <c:minorTickMark val="none"/>
        <c:tickLblPos val="nextTo"/>
        <c:crossAx val="125082624"/>
        <c:crosses val="autoZero"/>
        <c:crossBetween val="between"/>
      </c:valAx>
      <c:spPr>
        <a:noFill/>
        <a:ln>
          <a:noFill/>
        </a:ln>
        <a:effectLst/>
      </c:spPr>
    </c:plotArea>
    <c:legend>
      <c:legendPos val="t"/>
      <c:layout>
        <c:manualLayout>
          <c:xMode val="edge"/>
          <c:yMode val="edge"/>
          <c:x val="3.1244969378827626E-2"/>
          <c:y val="0.2638888888888889"/>
          <c:w val="0.18282032927702219"/>
          <c:h val="0.1032399488220974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00301786846655"/>
          <c:y val="3.3950617283950615E-2"/>
          <c:w val="0.5945370809840973"/>
          <c:h val="0.9500053465539029"/>
        </c:manualLayout>
      </c:layout>
      <c:barChart>
        <c:barDir val="bar"/>
        <c:grouping val="percentStacked"/>
        <c:varyColors val="0"/>
        <c:ser>
          <c:idx val="0"/>
          <c:order val="0"/>
          <c:tx>
            <c:strRef>
              <c:f>Milieu_national!$T$44</c:f>
              <c:strCache>
                <c:ptCount val="1"/>
                <c:pt idx="0">
                  <c:v>Scolarisation des enfants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Milieu_national!$S$45:$S$47</c:f>
              <c:strCache>
                <c:ptCount val="3"/>
                <c:pt idx="0">
                  <c:v>Ensemble </c:v>
                </c:pt>
                <c:pt idx="1">
                  <c:v>Urbain</c:v>
                </c:pt>
                <c:pt idx="2">
                  <c:v>Rural</c:v>
                </c:pt>
              </c:strCache>
            </c:strRef>
          </c:cat>
          <c:val>
            <c:numRef>
              <c:f>Milieu_national!$T$45:$T$47</c:f>
              <c:numCache>
                <c:formatCode>0.0</c:formatCode>
                <c:ptCount val="3"/>
                <c:pt idx="0">
                  <c:v>14.684679985046387</c:v>
                </c:pt>
                <c:pt idx="1">
                  <c:v>18.448596954345703</c:v>
                </c:pt>
                <c:pt idx="2">
                  <c:v>13.230358123779297</c:v>
                </c:pt>
              </c:numCache>
            </c:numRef>
          </c:val>
          <c:extLst>
            <c:ext xmlns:c16="http://schemas.microsoft.com/office/drawing/2014/chart" uri="{C3380CC4-5D6E-409C-BE32-E72D297353CC}">
              <c16:uniqueId val="{00000000-1AEC-4108-99C0-E4425AAAD8A8}"/>
            </c:ext>
          </c:extLst>
        </c:ser>
        <c:ser>
          <c:idx val="1"/>
          <c:order val="1"/>
          <c:tx>
            <c:strRef>
              <c:f>Milieu_national!$U$44</c:f>
              <c:strCache>
                <c:ptCount val="1"/>
                <c:pt idx="0">
                  <c:v>Education des adultes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Milieu_national!$S$45:$S$47</c:f>
              <c:strCache>
                <c:ptCount val="3"/>
                <c:pt idx="0">
                  <c:v>Ensemble </c:v>
                </c:pt>
                <c:pt idx="1">
                  <c:v>Urbain</c:v>
                </c:pt>
                <c:pt idx="2">
                  <c:v>Rural</c:v>
                </c:pt>
              </c:strCache>
            </c:strRef>
          </c:cat>
          <c:val>
            <c:numRef>
              <c:f>Milieu_national!$U$45:$U$47</c:f>
              <c:numCache>
                <c:formatCode>0.0</c:formatCode>
                <c:ptCount val="3"/>
                <c:pt idx="0">
                  <c:v>32.782180786132813</c:v>
                </c:pt>
                <c:pt idx="1">
                  <c:v>34.910499572753906</c:v>
                </c:pt>
                <c:pt idx="2">
                  <c:v>31.959831237792969</c:v>
                </c:pt>
              </c:numCache>
            </c:numRef>
          </c:val>
          <c:extLst>
            <c:ext xmlns:c16="http://schemas.microsoft.com/office/drawing/2014/chart" uri="{C3380CC4-5D6E-409C-BE32-E72D297353CC}">
              <c16:uniqueId val="{00000001-1AEC-4108-99C0-E4425AAAD8A8}"/>
            </c:ext>
          </c:extLst>
        </c:ser>
        <c:ser>
          <c:idx val="2"/>
          <c:order val="2"/>
          <c:tx>
            <c:strRef>
              <c:f>Milieu_national!$V$44</c:f>
              <c:strCache>
                <c:ptCount val="1"/>
                <c:pt idx="0">
                  <c:v>Santé</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Milieu_national!$S$45:$S$47</c:f>
              <c:strCache>
                <c:ptCount val="3"/>
                <c:pt idx="0">
                  <c:v>Ensemble </c:v>
                </c:pt>
                <c:pt idx="1">
                  <c:v>Urbain</c:v>
                </c:pt>
                <c:pt idx="2">
                  <c:v>Rural</c:v>
                </c:pt>
              </c:strCache>
            </c:strRef>
          </c:cat>
          <c:val>
            <c:numRef>
              <c:f>Milieu_national!$V$45:$V$47</c:f>
              <c:numCache>
                <c:formatCode>0.0</c:formatCode>
                <c:ptCount val="3"/>
                <c:pt idx="0">
                  <c:v>30.570304185152054</c:v>
                </c:pt>
                <c:pt idx="1">
                  <c:v>40.811267927289009</c:v>
                </c:pt>
                <c:pt idx="2">
                  <c:v>26.613350927829742</c:v>
                </c:pt>
              </c:numCache>
            </c:numRef>
          </c:val>
          <c:extLst>
            <c:ext xmlns:c16="http://schemas.microsoft.com/office/drawing/2014/chart" uri="{C3380CC4-5D6E-409C-BE32-E72D297353CC}">
              <c16:uniqueId val="{00000002-1AEC-4108-99C0-E4425AAAD8A8}"/>
            </c:ext>
          </c:extLst>
        </c:ser>
        <c:ser>
          <c:idx val="3"/>
          <c:order val="3"/>
          <c:tx>
            <c:strRef>
              <c:f>Milieu_national!$W$44</c:f>
              <c:strCache>
                <c:ptCount val="1"/>
                <c:pt idx="0">
                  <c:v>Accès à l'eau, électricité et assainissement</c:v>
                </c:pt>
              </c:strCache>
            </c:strRef>
          </c:tx>
          <c:spPr>
            <a:solidFill>
              <a:schemeClr val="accent4"/>
            </a:solidFill>
            <a:ln>
              <a:noFill/>
            </a:ln>
            <a:effectLst/>
          </c:spPr>
          <c:invertIfNegative val="0"/>
          <c:dLbls>
            <c:dLbl>
              <c:idx val="1"/>
              <c:layout>
                <c:manualLayout>
                  <c:x val="-2.3504277458825874E-2"/>
                  <c:y val="-8.64197530864197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C38-418F-8721-C929E52650D1}"/>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Milieu_national!$S$45:$S$47</c:f>
              <c:strCache>
                <c:ptCount val="3"/>
                <c:pt idx="0">
                  <c:v>Ensemble </c:v>
                </c:pt>
                <c:pt idx="1">
                  <c:v>Urbain</c:v>
                </c:pt>
                <c:pt idx="2">
                  <c:v>Rural</c:v>
                </c:pt>
              </c:strCache>
            </c:strRef>
          </c:cat>
          <c:val>
            <c:numRef>
              <c:f>Milieu_national!$W$45:$W$47</c:f>
              <c:numCache>
                <c:formatCode>0.0</c:formatCode>
                <c:ptCount val="3"/>
                <c:pt idx="0">
                  <c:v>11.45026159286499</c:v>
                </c:pt>
                <c:pt idx="1">
                  <c:v>3.2136303782463074</c:v>
                </c:pt>
                <c:pt idx="2">
                  <c:v>14.632771372795105</c:v>
                </c:pt>
              </c:numCache>
            </c:numRef>
          </c:val>
          <c:extLst>
            <c:ext xmlns:c16="http://schemas.microsoft.com/office/drawing/2014/chart" uri="{C3380CC4-5D6E-409C-BE32-E72D297353CC}">
              <c16:uniqueId val="{00000003-1AEC-4108-99C0-E4425AAAD8A8}"/>
            </c:ext>
          </c:extLst>
        </c:ser>
        <c:ser>
          <c:idx val="4"/>
          <c:order val="4"/>
          <c:tx>
            <c:strRef>
              <c:f>Milieu_national!$X$44</c:f>
              <c:strCache>
                <c:ptCount val="1"/>
                <c:pt idx="0">
                  <c:v>Autres indicateurs des conditions de logement</c:v>
                </c:pt>
              </c:strCache>
            </c:strRef>
          </c:tx>
          <c:spPr>
            <a:solidFill>
              <a:schemeClr val="accent5"/>
            </a:solidFill>
            <a:ln>
              <a:noFill/>
            </a:ln>
            <a:effectLst/>
          </c:spPr>
          <c:invertIfNegative val="0"/>
          <c:dLbls>
            <c:dLbl>
              <c:idx val="0"/>
              <c:layout>
                <c:manualLayout>
                  <c:x val="1.2820514977541306E-2"/>
                  <c:y val="-9.56790123456790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C38-418F-8721-C929E52650D1}"/>
                </c:ext>
              </c:extLst>
            </c:dLbl>
            <c:dLbl>
              <c:idx val="1"/>
              <c:layout>
                <c:manualLayout>
                  <c:x val="3.2139786011808516E-2"/>
                  <c:y val="-8.95061728395062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AEC-4108-99C0-E4425AAAD8A8}"/>
                </c:ext>
              </c:extLst>
            </c:dLbl>
            <c:dLbl>
              <c:idx val="2"/>
              <c:layout>
                <c:manualLayout>
                  <c:x val="0"/>
                  <c:y val="-0.1049382716049382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C38-418F-8721-C929E52650D1}"/>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Milieu_national!$S$45:$S$47</c:f>
              <c:strCache>
                <c:ptCount val="3"/>
                <c:pt idx="0">
                  <c:v>Ensemble </c:v>
                </c:pt>
                <c:pt idx="1">
                  <c:v>Urbain</c:v>
                </c:pt>
                <c:pt idx="2">
                  <c:v>Rural</c:v>
                </c:pt>
              </c:strCache>
            </c:strRef>
          </c:cat>
          <c:val>
            <c:numRef>
              <c:f>Milieu_national!$X$45:$X$47</c:f>
              <c:numCache>
                <c:formatCode>0.0</c:formatCode>
                <c:ptCount val="3"/>
                <c:pt idx="0">
                  <c:v>10.512573957443237</c:v>
                </c:pt>
                <c:pt idx="1">
                  <c:v>2.6160082817077637</c:v>
                </c:pt>
                <c:pt idx="2">
                  <c:v>13.563688158988953</c:v>
                </c:pt>
              </c:numCache>
            </c:numRef>
          </c:val>
          <c:extLst>
            <c:ext xmlns:c16="http://schemas.microsoft.com/office/drawing/2014/chart" uri="{C3380CC4-5D6E-409C-BE32-E72D297353CC}">
              <c16:uniqueId val="{00000004-1AEC-4108-99C0-E4425AAAD8A8}"/>
            </c:ext>
          </c:extLst>
        </c:ser>
        <c:dLbls>
          <c:showLegendKey val="0"/>
          <c:showVal val="0"/>
          <c:showCatName val="0"/>
          <c:showSerName val="0"/>
          <c:showPercent val="0"/>
          <c:showBubbleSize val="0"/>
        </c:dLbls>
        <c:gapWidth val="150"/>
        <c:overlap val="100"/>
        <c:axId val="943519360"/>
        <c:axId val="943521000"/>
      </c:barChart>
      <c:catAx>
        <c:axId val="94351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43521000"/>
        <c:crosses val="autoZero"/>
        <c:auto val="1"/>
        <c:lblAlgn val="ctr"/>
        <c:lblOffset val="100"/>
        <c:noMultiLvlLbl val="0"/>
      </c:catAx>
      <c:valAx>
        <c:axId val="943521000"/>
        <c:scaling>
          <c:orientation val="minMax"/>
        </c:scaling>
        <c:delete val="1"/>
        <c:axPos val="b"/>
        <c:numFmt formatCode="0%" sourceLinked="1"/>
        <c:majorTickMark val="none"/>
        <c:minorTickMark val="none"/>
        <c:tickLblPos val="nextTo"/>
        <c:crossAx val="943519360"/>
        <c:crosses val="autoZero"/>
        <c:crossBetween val="between"/>
      </c:valAx>
      <c:spPr>
        <a:noFill/>
        <a:ln>
          <a:noFill/>
        </a:ln>
        <a:effectLst/>
      </c:spPr>
    </c:plotArea>
    <c:legend>
      <c:legendPos val="r"/>
      <c:layout>
        <c:manualLayout>
          <c:xMode val="edge"/>
          <c:yMode val="edge"/>
          <c:x val="0.77229840034632213"/>
          <c:y val="0.10995188101487315"/>
          <c:w val="0.21399088330151483"/>
          <c:h val="0.8263925342665501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131633421134553"/>
          <c:y val="6.4220355989655E-3"/>
          <c:w val="0.60952739993089688"/>
          <c:h val="0.94795804468685763"/>
        </c:manualLayout>
      </c:layout>
      <c:barChart>
        <c:barDir val="bar"/>
        <c:grouping val="clustered"/>
        <c:varyColors val="0"/>
        <c:ser>
          <c:idx val="0"/>
          <c:order val="0"/>
          <c:tx>
            <c:strRef>
              <c:f>Région!$D$28</c:f>
              <c:strCache>
                <c:ptCount val="1"/>
                <c:pt idx="0">
                  <c:v>2014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Région!$C$29:$C$40</c:f>
              <c:strCache>
                <c:ptCount val="12"/>
                <c:pt idx="0">
                  <c:v>Béni Mellal-Khénifra</c:v>
                </c:pt>
                <c:pt idx="1">
                  <c:v>Marrakech-Safi</c:v>
                </c:pt>
                <c:pt idx="2">
                  <c:v>Drâa-Tafilalet</c:v>
                </c:pt>
                <c:pt idx="3">
                  <c:v>Tanger-Tétouan-Al Hoceima</c:v>
                </c:pt>
                <c:pt idx="4">
                  <c:v>Fès-Meknès</c:v>
                </c:pt>
                <c:pt idx="5">
                  <c:v>l'Oriental</c:v>
                </c:pt>
                <c:pt idx="6">
                  <c:v>Souss-Massa</c:v>
                </c:pt>
                <c:pt idx="7">
                  <c:v>Guelmim-Oued Noun</c:v>
                </c:pt>
                <c:pt idx="8">
                  <c:v>Rabat-Salé-Kénitra</c:v>
                </c:pt>
                <c:pt idx="9">
                  <c:v>Casablanca-Settat</c:v>
                </c:pt>
                <c:pt idx="10">
                  <c:v>Dakhla-Oued Ed-Dahab</c:v>
                </c:pt>
                <c:pt idx="11">
                  <c:v>Laâyoune-Sakia El Hamra</c:v>
                </c:pt>
              </c:strCache>
            </c:strRef>
          </c:cat>
          <c:val>
            <c:numRef>
              <c:f>Région!$D$29:$D$40</c:f>
              <c:numCache>
                <c:formatCode>0.0</c:formatCode>
                <c:ptCount val="12"/>
                <c:pt idx="0">
                  <c:v>17.285636059640765</c:v>
                </c:pt>
                <c:pt idx="1">
                  <c:v>15.834248488913067</c:v>
                </c:pt>
                <c:pt idx="2">
                  <c:v>14.391289962699098</c:v>
                </c:pt>
                <c:pt idx="3">
                  <c:v>13.874726963204678</c:v>
                </c:pt>
                <c:pt idx="4">
                  <c:v>13.733244119625111</c:v>
                </c:pt>
                <c:pt idx="5">
                  <c:v>13.487161264829446</c:v>
                </c:pt>
                <c:pt idx="6">
                  <c:v>11.246597868755508</c:v>
                </c:pt>
                <c:pt idx="7">
                  <c:v>10.311733213376655</c:v>
                </c:pt>
                <c:pt idx="8">
                  <c:v>9.080072084439557</c:v>
                </c:pt>
                <c:pt idx="9">
                  <c:v>6.6665905011219904</c:v>
                </c:pt>
                <c:pt idx="10">
                  <c:v>4.4658439868599764</c:v>
                </c:pt>
                <c:pt idx="11">
                  <c:v>3.3246724580788252</c:v>
                </c:pt>
              </c:numCache>
            </c:numRef>
          </c:val>
          <c:extLst>
            <c:ext xmlns:c16="http://schemas.microsoft.com/office/drawing/2014/chart" uri="{C3380CC4-5D6E-409C-BE32-E72D297353CC}">
              <c16:uniqueId val="{00000000-FA2C-4C55-909F-26CF562F776D}"/>
            </c:ext>
          </c:extLst>
        </c:ser>
        <c:ser>
          <c:idx val="1"/>
          <c:order val="1"/>
          <c:tx>
            <c:strRef>
              <c:f>Région!$E$28</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Région!$C$29:$C$40</c:f>
              <c:strCache>
                <c:ptCount val="12"/>
                <c:pt idx="0">
                  <c:v>Béni Mellal-Khénifra</c:v>
                </c:pt>
                <c:pt idx="1">
                  <c:v>Marrakech-Safi</c:v>
                </c:pt>
                <c:pt idx="2">
                  <c:v>Drâa-Tafilalet</c:v>
                </c:pt>
                <c:pt idx="3">
                  <c:v>Tanger-Tétouan-Al Hoceima</c:v>
                </c:pt>
                <c:pt idx="4">
                  <c:v>Fès-Meknès</c:v>
                </c:pt>
                <c:pt idx="5">
                  <c:v>l'Oriental</c:v>
                </c:pt>
                <c:pt idx="6">
                  <c:v>Souss-Massa</c:v>
                </c:pt>
                <c:pt idx="7">
                  <c:v>Guelmim-Oued Noun</c:v>
                </c:pt>
                <c:pt idx="8">
                  <c:v>Rabat-Salé-Kénitra</c:v>
                </c:pt>
                <c:pt idx="9">
                  <c:v>Casablanca-Settat</c:v>
                </c:pt>
                <c:pt idx="10">
                  <c:v>Dakhla-Oued Ed-Dahab</c:v>
                </c:pt>
                <c:pt idx="11">
                  <c:v>Laâyoune-Sakia El Hamra</c:v>
                </c:pt>
              </c:strCache>
            </c:strRef>
          </c:cat>
          <c:val>
            <c:numRef>
              <c:f>Région!$E$29:$E$40</c:f>
              <c:numCache>
                <c:formatCode>0.0</c:formatCode>
                <c:ptCount val="12"/>
                <c:pt idx="0">
                  <c:v>9.8395048140680093</c:v>
                </c:pt>
                <c:pt idx="1">
                  <c:v>7.9295454665189897</c:v>
                </c:pt>
                <c:pt idx="2">
                  <c:v>7.6928832163441676</c:v>
                </c:pt>
                <c:pt idx="3">
                  <c:v>7.0937636411419467</c:v>
                </c:pt>
                <c:pt idx="4">
                  <c:v>8.9990250901480682</c:v>
                </c:pt>
                <c:pt idx="5">
                  <c:v>8.3510624915953038</c:v>
                </c:pt>
                <c:pt idx="6">
                  <c:v>5.7226873555420621</c:v>
                </c:pt>
                <c:pt idx="7">
                  <c:v>4.9421254919159647</c:v>
                </c:pt>
                <c:pt idx="8">
                  <c:v>5.7482648871111488</c:v>
                </c:pt>
                <c:pt idx="9">
                  <c:v>4.3420636041554914</c:v>
                </c:pt>
                <c:pt idx="10">
                  <c:v>2.5377454362197356</c:v>
                </c:pt>
                <c:pt idx="11">
                  <c:v>2.4395032249938695</c:v>
                </c:pt>
              </c:numCache>
            </c:numRef>
          </c:val>
          <c:extLst>
            <c:ext xmlns:c16="http://schemas.microsoft.com/office/drawing/2014/chart" uri="{C3380CC4-5D6E-409C-BE32-E72D297353CC}">
              <c16:uniqueId val="{00000001-FA2C-4C55-909F-26CF562F776D}"/>
            </c:ext>
          </c:extLst>
        </c:ser>
        <c:dLbls>
          <c:showLegendKey val="0"/>
          <c:showVal val="0"/>
          <c:showCatName val="0"/>
          <c:showSerName val="0"/>
          <c:showPercent val="0"/>
          <c:showBubbleSize val="0"/>
        </c:dLbls>
        <c:gapWidth val="182"/>
        <c:overlap val="-20"/>
        <c:axId val="471786504"/>
        <c:axId val="471786896"/>
      </c:barChart>
      <c:catAx>
        <c:axId val="47178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1786896"/>
        <c:crosses val="autoZero"/>
        <c:auto val="1"/>
        <c:lblAlgn val="ctr"/>
        <c:lblOffset val="100"/>
        <c:noMultiLvlLbl val="0"/>
      </c:catAx>
      <c:valAx>
        <c:axId val="471786896"/>
        <c:scaling>
          <c:orientation val="minMax"/>
        </c:scaling>
        <c:delete val="1"/>
        <c:axPos val="b"/>
        <c:numFmt formatCode="0.0" sourceLinked="1"/>
        <c:majorTickMark val="none"/>
        <c:minorTickMark val="none"/>
        <c:tickLblPos val="nextTo"/>
        <c:crossAx val="471786504"/>
        <c:crosses val="autoZero"/>
        <c:crossBetween val="between"/>
      </c:valAx>
      <c:spPr>
        <a:noFill/>
        <a:ln>
          <a:noFill/>
        </a:ln>
        <a:effectLst/>
      </c:spPr>
    </c:plotArea>
    <c:legend>
      <c:legendPos val="b"/>
      <c:layout>
        <c:manualLayout>
          <c:xMode val="edge"/>
          <c:yMode val="edge"/>
          <c:x val="0.69929515820868038"/>
          <c:y val="5.9075450554672518E-2"/>
          <c:w val="0.26227487101371566"/>
          <c:h val="8.044479293519919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21410341257177E-2"/>
          <c:y val="0"/>
          <c:w val="0.9320785896587428"/>
          <c:h val="0.65014312874696256"/>
        </c:manualLayout>
      </c:layout>
      <c:barChart>
        <c:barDir val="col"/>
        <c:grouping val="stacked"/>
        <c:varyColors val="0"/>
        <c:ser>
          <c:idx val="0"/>
          <c:order val="0"/>
          <c:tx>
            <c:strRef>
              <c:f>Région!$L$58</c:f>
              <c:strCache>
                <c:ptCount val="1"/>
                <c:pt idx="0">
                  <c:v>Taux pauvreté</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Région!$K$59:$K$70</c:f>
              <c:strCache>
                <c:ptCount val="12"/>
                <c:pt idx="0">
                  <c:v>Drâa-Tafilalet</c:v>
                </c:pt>
                <c:pt idx="1">
                  <c:v>Marrakech-Safi</c:v>
                </c:pt>
                <c:pt idx="2">
                  <c:v>Béni Mellal-Khénifra</c:v>
                </c:pt>
                <c:pt idx="3">
                  <c:v>Fès-Meknès</c:v>
                </c:pt>
                <c:pt idx="4">
                  <c:v>Tanger-Tétouan-Al Hoceima</c:v>
                </c:pt>
                <c:pt idx="5">
                  <c:v>l'Oriental</c:v>
                </c:pt>
                <c:pt idx="6">
                  <c:v>Rabat-Salé-Kénitra</c:v>
                </c:pt>
                <c:pt idx="7">
                  <c:v>Souss-Massa</c:v>
                </c:pt>
                <c:pt idx="8">
                  <c:v>Guelmim-Oued Noun</c:v>
                </c:pt>
                <c:pt idx="9">
                  <c:v>Casablanca-Settat</c:v>
                </c:pt>
                <c:pt idx="10">
                  <c:v>Dakhla-Oued Ed-Dahab</c:v>
                </c:pt>
                <c:pt idx="11">
                  <c:v>Laâyoune-Sakia El Hamra</c:v>
                </c:pt>
              </c:strCache>
            </c:strRef>
          </c:cat>
          <c:val>
            <c:numRef>
              <c:f>Région!$L$59:$L$70</c:f>
              <c:numCache>
                <c:formatCode>0.0</c:formatCode>
                <c:ptCount val="12"/>
                <c:pt idx="0">
                  <c:v>7.6928832163441676</c:v>
                </c:pt>
                <c:pt idx="1">
                  <c:v>7.9295454665189897</c:v>
                </c:pt>
                <c:pt idx="2">
                  <c:v>9.8395048140680093</c:v>
                </c:pt>
                <c:pt idx="3">
                  <c:v>8.9990250901480682</c:v>
                </c:pt>
                <c:pt idx="4">
                  <c:v>7.0937636411419467</c:v>
                </c:pt>
                <c:pt idx="5">
                  <c:v>8.3510624915953038</c:v>
                </c:pt>
                <c:pt idx="6">
                  <c:v>5.7482648871111488</c:v>
                </c:pt>
                <c:pt idx="7">
                  <c:v>5.7226873555420621</c:v>
                </c:pt>
                <c:pt idx="8">
                  <c:v>4.9421254919159647</c:v>
                </c:pt>
                <c:pt idx="9">
                  <c:v>4.3420636041554914</c:v>
                </c:pt>
                <c:pt idx="10">
                  <c:v>2.5377454362197356</c:v>
                </c:pt>
                <c:pt idx="11">
                  <c:v>2.4395032249938695</c:v>
                </c:pt>
              </c:numCache>
            </c:numRef>
          </c:val>
          <c:extLst>
            <c:ext xmlns:c16="http://schemas.microsoft.com/office/drawing/2014/chart" uri="{C3380CC4-5D6E-409C-BE32-E72D297353CC}">
              <c16:uniqueId val="{00000000-61A4-40D9-A909-65A8BD4DEA58}"/>
            </c:ext>
          </c:extLst>
        </c:ser>
        <c:ser>
          <c:idx val="1"/>
          <c:order val="1"/>
          <c:tx>
            <c:strRef>
              <c:f>Région!$M$58</c:f>
              <c:strCache>
                <c:ptCount val="1"/>
                <c:pt idx="0">
                  <c:v>Vulnérabilité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Région!$K$59:$K$70</c:f>
              <c:strCache>
                <c:ptCount val="12"/>
                <c:pt idx="0">
                  <c:v>Drâa-Tafilalet</c:v>
                </c:pt>
                <c:pt idx="1">
                  <c:v>Marrakech-Safi</c:v>
                </c:pt>
                <c:pt idx="2">
                  <c:v>Béni Mellal-Khénifra</c:v>
                </c:pt>
                <c:pt idx="3">
                  <c:v>Fès-Meknès</c:v>
                </c:pt>
                <c:pt idx="4">
                  <c:v>Tanger-Tétouan-Al Hoceima</c:v>
                </c:pt>
                <c:pt idx="5">
                  <c:v>l'Oriental</c:v>
                </c:pt>
                <c:pt idx="6">
                  <c:v>Rabat-Salé-Kénitra</c:v>
                </c:pt>
                <c:pt idx="7">
                  <c:v>Souss-Massa</c:v>
                </c:pt>
                <c:pt idx="8">
                  <c:v>Guelmim-Oued Noun</c:v>
                </c:pt>
                <c:pt idx="9">
                  <c:v>Casablanca-Settat</c:v>
                </c:pt>
                <c:pt idx="10">
                  <c:v>Dakhla-Oued Ed-Dahab</c:v>
                </c:pt>
                <c:pt idx="11">
                  <c:v>Laâyoune-Sakia El Hamra</c:v>
                </c:pt>
              </c:strCache>
            </c:strRef>
          </c:cat>
          <c:val>
            <c:numRef>
              <c:f>Région!$M$59:$M$70</c:f>
              <c:numCache>
                <c:formatCode>0.0</c:formatCode>
                <c:ptCount val="12"/>
                <c:pt idx="0">
                  <c:v>11.844613601531055</c:v>
                </c:pt>
                <c:pt idx="1">
                  <c:v>11.466850512784633</c:v>
                </c:pt>
                <c:pt idx="2">
                  <c:v>8.992641187982958</c:v>
                </c:pt>
                <c:pt idx="3">
                  <c:v>9.1003088660121669</c:v>
                </c:pt>
                <c:pt idx="4">
                  <c:v>8.8277177167164478</c:v>
                </c:pt>
                <c:pt idx="5">
                  <c:v>7.5632343868107892</c:v>
                </c:pt>
                <c:pt idx="6">
                  <c:v>7.5178451119012157</c:v>
                </c:pt>
                <c:pt idx="7">
                  <c:v>6.1089734507677171</c:v>
                </c:pt>
                <c:pt idx="8">
                  <c:v>5.287201259187313</c:v>
                </c:pt>
                <c:pt idx="9">
                  <c:v>5.6370751682016929</c:v>
                </c:pt>
                <c:pt idx="10">
                  <c:v>4.7370485104551019</c:v>
                </c:pt>
                <c:pt idx="11">
                  <c:v>1.3238005853267285</c:v>
                </c:pt>
              </c:numCache>
            </c:numRef>
          </c:val>
          <c:extLst>
            <c:ext xmlns:c16="http://schemas.microsoft.com/office/drawing/2014/chart" uri="{C3380CC4-5D6E-409C-BE32-E72D297353CC}">
              <c16:uniqueId val="{00000001-61A4-40D9-A909-65A8BD4DEA58}"/>
            </c:ext>
          </c:extLst>
        </c:ser>
        <c:dLbls>
          <c:showLegendKey val="0"/>
          <c:showVal val="0"/>
          <c:showCatName val="0"/>
          <c:showSerName val="0"/>
          <c:showPercent val="0"/>
          <c:showBubbleSize val="0"/>
        </c:dLbls>
        <c:gapWidth val="150"/>
        <c:overlap val="100"/>
        <c:axId val="471785720"/>
        <c:axId val="471789248"/>
      </c:barChart>
      <c:catAx>
        <c:axId val="47178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1789248"/>
        <c:crosses val="autoZero"/>
        <c:auto val="0"/>
        <c:lblAlgn val="ctr"/>
        <c:lblOffset val="100"/>
        <c:noMultiLvlLbl val="0"/>
      </c:catAx>
      <c:valAx>
        <c:axId val="471789248"/>
        <c:scaling>
          <c:orientation val="minMax"/>
        </c:scaling>
        <c:delete val="1"/>
        <c:axPos val="l"/>
        <c:numFmt formatCode="0.0" sourceLinked="1"/>
        <c:majorTickMark val="none"/>
        <c:minorTickMark val="none"/>
        <c:tickLblPos val="nextTo"/>
        <c:crossAx val="471785720"/>
        <c:crosses val="autoZero"/>
        <c:crossBetween val="between"/>
      </c:valAx>
      <c:spPr>
        <a:noFill/>
        <a:ln>
          <a:noFill/>
        </a:ln>
        <a:effectLst/>
      </c:spPr>
    </c:plotArea>
    <c:legend>
      <c:legendPos val="b"/>
      <c:layout>
        <c:manualLayout>
          <c:xMode val="edge"/>
          <c:yMode val="edge"/>
          <c:x val="0.28455309735572987"/>
          <c:y val="2.2613946636813351E-2"/>
          <c:w val="0.71274810738660088"/>
          <c:h val="0.1098053193096641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366322877144234"/>
          <c:y val="2.9322306299090464E-2"/>
          <c:w val="0.55702672076316062"/>
          <c:h val="0.94464276006650305"/>
        </c:manualLayout>
      </c:layout>
      <c:barChart>
        <c:barDir val="bar"/>
        <c:grouping val="clustered"/>
        <c:varyColors val="0"/>
        <c:ser>
          <c:idx val="0"/>
          <c:order val="0"/>
          <c:tx>
            <c:strRef>
              <c:f>Région!$P$78</c:f>
              <c:strCache>
                <c:ptCount val="1"/>
                <c:pt idx="0">
                  <c:v>Structure des pauvres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66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Région!$O$79:$O$90</c:f>
              <c:strCache>
                <c:ptCount val="12"/>
                <c:pt idx="0">
                  <c:v>Fès-Meknès</c:v>
                </c:pt>
                <c:pt idx="1">
                  <c:v>Marrakech-Safi</c:v>
                </c:pt>
                <c:pt idx="2">
                  <c:v>Casablanca-Settat</c:v>
                </c:pt>
                <c:pt idx="3">
                  <c:v>Rabat-Salé-Kénitra</c:v>
                </c:pt>
                <c:pt idx="4">
                  <c:v>Tanger-Tétouan-Al Hoceima</c:v>
                </c:pt>
                <c:pt idx="5">
                  <c:v>Béni Mellal-Khénifra</c:v>
                </c:pt>
                <c:pt idx="6">
                  <c:v>l'Oriental</c:v>
                </c:pt>
                <c:pt idx="7">
                  <c:v>Souss-Massa</c:v>
                </c:pt>
                <c:pt idx="8">
                  <c:v>Drâa-Tafilalet</c:v>
                </c:pt>
                <c:pt idx="9">
                  <c:v>Guelmim-Oued Noun</c:v>
                </c:pt>
                <c:pt idx="10">
                  <c:v>Laâyoune-Sakia El Hamra</c:v>
                </c:pt>
                <c:pt idx="11">
                  <c:v>Dakhla-Oued Ed-Dahab</c:v>
                </c:pt>
              </c:strCache>
            </c:strRef>
          </c:cat>
          <c:val>
            <c:numRef>
              <c:f>Région!$P$79:$P$90</c:f>
              <c:numCache>
                <c:formatCode>0.0</c:formatCode>
                <c:ptCount val="12"/>
                <c:pt idx="0">
                  <c:v>16.210859131163179</c:v>
                </c:pt>
                <c:pt idx="1">
                  <c:v>15.660797828891642</c:v>
                </c:pt>
                <c:pt idx="2">
                  <c:v>13.488250930702272</c:v>
                </c:pt>
                <c:pt idx="3">
                  <c:v>11.877097813770616</c:v>
                </c:pt>
                <c:pt idx="4">
                  <c:v>11.543723156097579</c:v>
                </c:pt>
                <c:pt idx="5">
                  <c:v>10.02906645551055</c:v>
                </c:pt>
                <c:pt idx="6">
                  <c:v>7.6915176255935984</c:v>
                </c:pt>
                <c:pt idx="7">
                  <c:v>6.9550748197318395</c:v>
                </c:pt>
                <c:pt idx="8">
                  <c:v>5.1057881714139119</c:v>
                </c:pt>
                <c:pt idx="9">
                  <c:v>0.83082812603742373</c:v>
                </c:pt>
                <c:pt idx="10">
                  <c:v>0.41505143777351383</c:v>
                </c:pt>
                <c:pt idx="11">
                  <c:v>0.19194450331388396</c:v>
                </c:pt>
              </c:numCache>
            </c:numRef>
          </c:val>
          <c:extLst>
            <c:ext xmlns:c16="http://schemas.microsoft.com/office/drawing/2014/chart" uri="{C3380CC4-5D6E-409C-BE32-E72D297353CC}">
              <c16:uniqueId val="{00000000-46A6-4EFA-80DE-05F865E6C9BA}"/>
            </c:ext>
          </c:extLst>
        </c:ser>
        <c:dLbls>
          <c:showLegendKey val="0"/>
          <c:showVal val="0"/>
          <c:showCatName val="0"/>
          <c:showSerName val="0"/>
          <c:showPercent val="0"/>
          <c:showBubbleSize val="0"/>
        </c:dLbls>
        <c:gapWidth val="182"/>
        <c:axId val="926069992"/>
        <c:axId val="926062448"/>
      </c:barChart>
      <c:catAx>
        <c:axId val="926069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26062448"/>
        <c:crosses val="autoZero"/>
        <c:auto val="1"/>
        <c:lblAlgn val="ctr"/>
        <c:lblOffset val="100"/>
        <c:noMultiLvlLbl val="0"/>
      </c:catAx>
      <c:valAx>
        <c:axId val="926062448"/>
        <c:scaling>
          <c:orientation val="minMax"/>
        </c:scaling>
        <c:delete val="1"/>
        <c:axPos val="b"/>
        <c:numFmt formatCode="0.0" sourceLinked="1"/>
        <c:majorTickMark val="none"/>
        <c:minorTickMark val="none"/>
        <c:tickLblPos val="nextTo"/>
        <c:crossAx val="926069992"/>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752313453518005E-2"/>
          <c:y val="2.6263519325369723E-2"/>
          <c:w val="0.96844383495900332"/>
          <c:h val="0.68399470071934954"/>
        </c:manualLayout>
      </c:layout>
      <c:barChart>
        <c:barDir val="col"/>
        <c:grouping val="clustered"/>
        <c:varyColors val="0"/>
        <c:ser>
          <c:idx val="0"/>
          <c:order val="0"/>
          <c:tx>
            <c:strRef>
              <c:f>Feuil1!$E$3</c:f>
              <c:strCache>
                <c:ptCount val="1"/>
                <c:pt idx="0">
                  <c:v>Taux pauvreté_14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Feuil1!$D$4:$D$50</c:f>
              <c:strCache>
                <c:ptCount val="47"/>
                <c:pt idx="0">
                  <c:v>Figuig</c:v>
                </c:pt>
                <c:pt idx="1">
                  <c:v>Azilal</c:v>
                </c:pt>
                <c:pt idx="2">
                  <c:v>Taounate</c:v>
                </c:pt>
                <c:pt idx="3">
                  <c:v>Chichaoua</c:v>
                </c:pt>
                <c:pt idx="4">
                  <c:v>Essaouira</c:v>
                </c:pt>
                <c:pt idx="5">
                  <c:v>Chefchaouen</c:v>
                </c:pt>
                <c:pt idx="6">
                  <c:v>Youssoufia</c:v>
                </c:pt>
                <c:pt idx="7">
                  <c:v>Midelt</c:v>
                </c:pt>
                <c:pt idx="8">
                  <c:v>Boulemane</c:v>
                </c:pt>
                <c:pt idx="9">
                  <c:v>Khénifra</c:v>
                </c:pt>
                <c:pt idx="10">
                  <c:v>Guercif</c:v>
                </c:pt>
                <c:pt idx="11">
                  <c:v>Al Haouz</c:v>
                </c:pt>
                <c:pt idx="12">
                  <c:v>Fahs-Anjra</c:v>
                </c:pt>
                <c:pt idx="13">
                  <c:v>Taza</c:v>
                </c:pt>
                <c:pt idx="14">
                  <c:v>Moulay Yacoub</c:v>
                </c:pt>
                <c:pt idx="15">
                  <c:v>Driouch</c:v>
                </c:pt>
                <c:pt idx="16">
                  <c:v>Ouezzane</c:v>
                </c:pt>
                <c:pt idx="17">
                  <c:v>Al Hoceima</c:v>
                </c:pt>
                <c:pt idx="18">
                  <c:v>Sidi Ifni</c:v>
                </c:pt>
                <c:pt idx="19">
                  <c:v>Rehamna</c:v>
                </c:pt>
                <c:pt idx="20">
                  <c:v>Taourirt</c:v>
                </c:pt>
                <c:pt idx="21">
                  <c:v>Taroudannt</c:v>
                </c:pt>
                <c:pt idx="22">
                  <c:v>Sidi Bennour</c:v>
                </c:pt>
                <c:pt idx="23">
                  <c:v>Zagora</c:v>
                </c:pt>
                <c:pt idx="24">
                  <c:v>Khémisset</c:v>
                </c:pt>
                <c:pt idx="25">
                  <c:v>Larache</c:v>
                </c:pt>
                <c:pt idx="26">
                  <c:v>Tinghir</c:v>
                </c:pt>
                <c:pt idx="27">
                  <c:v>Jerada</c:v>
                </c:pt>
                <c:pt idx="28">
                  <c:v>Assa-Zag</c:v>
                </c:pt>
                <c:pt idx="29">
                  <c:v>Ifrane</c:v>
                </c:pt>
                <c:pt idx="30">
                  <c:v>Tata</c:v>
                </c:pt>
                <c:pt idx="31">
                  <c:v>Safi</c:v>
                </c:pt>
                <c:pt idx="32">
                  <c:v>Sidi Kacem</c:v>
                </c:pt>
                <c:pt idx="33">
                  <c:v>Settat</c:v>
                </c:pt>
                <c:pt idx="34">
                  <c:v>Sidi Slimane</c:v>
                </c:pt>
                <c:pt idx="35">
                  <c:v>El Jadida</c:v>
                </c:pt>
                <c:pt idx="36">
                  <c:v>Tétouan</c:v>
                </c:pt>
                <c:pt idx="37">
                  <c:v>Tiznit</c:v>
                </c:pt>
                <c:pt idx="38">
                  <c:v>El Kelâa Des-Sraghna</c:v>
                </c:pt>
                <c:pt idx="39">
                  <c:v>Kénitra</c:v>
                </c:pt>
                <c:pt idx="40">
                  <c:v>Béni Mellal</c:v>
                </c:pt>
                <c:pt idx="41">
                  <c:v>Sefrou</c:v>
                </c:pt>
                <c:pt idx="42">
                  <c:v>Chtouka-Aït Baha</c:v>
                </c:pt>
                <c:pt idx="43">
                  <c:v>Ouarzazate</c:v>
                </c:pt>
                <c:pt idx="44">
                  <c:v>El Hajeb</c:v>
                </c:pt>
                <c:pt idx="45">
                  <c:v>Nador</c:v>
                </c:pt>
                <c:pt idx="46">
                  <c:v>Fquih Ben Salah</c:v>
                </c:pt>
              </c:strCache>
            </c:strRef>
          </c:cat>
          <c:val>
            <c:numRef>
              <c:f>Feuil1!$E$4:$E$50</c:f>
              <c:numCache>
                <c:formatCode>0.0</c:formatCode>
                <c:ptCount val="47"/>
                <c:pt idx="0">
                  <c:v>36.59063603195959</c:v>
                </c:pt>
                <c:pt idx="1">
                  <c:v>33.669268687208778</c:v>
                </c:pt>
                <c:pt idx="2">
                  <c:v>30.493721884055045</c:v>
                </c:pt>
                <c:pt idx="3">
                  <c:v>29.837020436339181</c:v>
                </c:pt>
                <c:pt idx="4">
                  <c:v>28.57950778222424</c:v>
                </c:pt>
                <c:pt idx="5">
                  <c:v>24.794121370912542</c:v>
                </c:pt>
                <c:pt idx="6">
                  <c:v>23.711712538823875</c:v>
                </c:pt>
                <c:pt idx="7">
                  <c:v>22.013910455094717</c:v>
                </c:pt>
                <c:pt idx="8">
                  <c:v>21.510570987037866</c:v>
                </c:pt>
                <c:pt idx="9">
                  <c:v>21.073105325297679</c:v>
                </c:pt>
                <c:pt idx="10">
                  <c:v>20.865320160587476</c:v>
                </c:pt>
                <c:pt idx="11">
                  <c:v>20.426958876511151</c:v>
                </c:pt>
                <c:pt idx="12">
                  <c:v>20.413327152694134</c:v>
                </c:pt>
                <c:pt idx="13">
                  <c:v>20.228241269495172</c:v>
                </c:pt>
                <c:pt idx="14">
                  <c:v>19.890779023297462</c:v>
                </c:pt>
                <c:pt idx="15">
                  <c:v>19.714852890253617</c:v>
                </c:pt>
                <c:pt idx="16">
                  <c:v>19.141023839621081</c:v>
                </c:pt>
                <c:pt idx="17">
                  <c:v>18.737113714595814</c:v>
                </c:pt>
                <c:pt idx="18">
                  <c:v>18.310373157224205</c:v>
                </c:pt>
                <c:pt idx="19">
                  <c:v>18.263516065041006</c:v>
                </c:pt>
                <c:pt idx="20">
                  <c:v>18.077180522649144</c:v>
                </c:pt>
                <c:pt idx="21">
                  <c:v>18.027636665500033</c:v>
                </c:pt>
                <c:pt idx="22">
                  <c:v>17.841608360182619</c:v>
                </c:pt>
                <c:pt idx="23">
                  <c:v>17.736571646495239</c:v>
                </c:pt>
                <c:pt idx="24">
                  <c:v>17.028757384840141</c:v>
                </c:pt>
                <c:pt idx="25">
                  <c:v>16.825444867861712</c:v>
                </c:pt>
                <c:pt idx="26">
                  <c:v>16.640928510910154</c:v>
                </c:pt>
                <c:pt idx="27">
                  <c:v>16.606641846077228</c:v>
                </c:pt>
                <c:pt idx="28">
                  <c:v>15.793965956627444</c:v>
                </c:pt>
                <c:pt idx="29">
                  <c:v>15.513328205593284</c:v>
                </c:pt>
                <c:pt idx="30">
                  <c:v>15.239024671535685</c:v>
                </c:pt>
                <c:pt idx="31">
                  <c:v>14.321594632193907</c:v>
                </c:pt>
                <c:pt idx="32">
                  <c:v>14.16495855634181</c:v>
                </c:pt>
                <c:pt idx="33">
                  <c:v>14.084134774519242</c:v>
                </c:pt>
                <c:pt idx="34">
                  <c:v>13.934823002674298</c:v>
                </c:pt>
                <c:pt idx="35">
                  <c:v>13.853537985856184</c:v>
                </c:pt>
                <c:pt idx="36">
                  <c:v>13.629227864766614</c:v>
                </c:pt>
                <c:pt idx="37">
                  <c:v>13.280404763346956</c:v>
                </c:pt>
                <c:pt idx="38">
                  <c:v>13.024658865836825</c:v>
                </c:pt>
                <c:pt idx="39">
                  <c:v>11.96186568612432</c:v>
                </c:pt>
                <c:pt idx="40">
                  <c:v>11.956791052777877</c:v>
                </c:pt>
                <c:pt idx="41">
                  <c:v>11.631892194231394</c:v>
                </c:pt>
                <c:pt idx="42">
                  <c:v>11.512343745754313</c:v>
                </c:pt>
                <c:pt idx="43">
                  <c:v>11.394280687455703</c:v>
                </c:pt>
                <c:pt idx="44">
                  <c:v>11.344054846425353</c:v>
                </c:pt>
                <c:pt idx="45">
                  <c:v>10.457875089567027</c:v>
                </c:pt>
                <c:pt idx="46">
                  <c:v>10.31675864316489</c:v>
                </c:pt>
              </c:numCache>
            </c:numRef>
          </c:val>
          <c:extLst>
            <c:ext xmlns:c16="http://schemas.microsoft.com/office/drawing/2014/chart" uri="{C3380CC4-5D6E-409C-BE32-E72D297353CC}">
              <c16:uniqueId val="{00000000-1070-4781-900D-4BE798ED2967}"/>
            </c:ext>
          </c:extLst>
        </c:ser>
        <c:ser>
          <c:idx val="1"/>
          <c:order val="1"/>
          <c:tx>
            <c:strRef>
              <c:f>Feuil1!$F$3</c:f>
              <c:strCache>
                <c:ptCount val="1"/>
                <c:pt idx="0">
                  <c:v>Taux pauvreté_24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66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Feuil1!$D$4:$D$50</c:f>
              <c:strCache>
                <c:ptCount val="47"/>
                <c:pt idx="0">
                  <c:v>Figuig</c:v>
                </c:pt>
                <c:pt idx="1">
                  <c:v>Azilal</c:v>
                </c:pt>
                <c:pt idx="2">
                  <c:v>Taounate</c:v>
                </c:pt>
                <c:pt idx="3">
                  <c:v>Chichaoua</c:v>
                </c:pt>
                <c:pt idx="4">
                  <c:v>Essaouira</c:v>
                </c:pt>
                <c:pt idx="5">
                  <c:v>Chefchaouen</c:v>
                </c:pt>
                <c:pt idx="6">
                  <c:v>Youssoufia</c:v>
                </c:pt>
                <c:pt idx="7">
                  <c:v>Midelt</c:v>
                </c:pt>
                <c:pt idx="8">
                  <c:v>Boulemane</c:v>
                </c:pt>
                <c:pt idx="9">
                  <c:v>Khénifra</c:v>
                </c:pt>
                <c:pt idx="10">
                  <c:v>Guercif</c:v>
                </c:pt>
                <c:pt idx="11">
                  <c:v>Al Haouz</c:v>
                </c:pt>
                <c:pt idx="12">
                  <c:v>Fahs-Anjra</c:v>
                </c:pt>
                <c:pt idx="13">
                  <c:v>Taza</c:v>
                </c:pt>
                <c:pt idx="14">
                  <c:v>Moulay Yacoub</c:v>
                </c:pt>
                <c:pt idx="15">
                  <c:v>Driouch</c:v>
                </c:pt>
                <c:pt idx="16">
                  <c:v>Ouezzane</c:v>
                </c:pt>
                <c:pt idx="17">
                  <c:v>Al Hoceima</c:v>
                </c:pt>
                <c:pt idx="18">
                  <c:v>Sidi Ifni</c:v>
                </c:pt>
                <c:pt idx="19">
                  <c:v>Rehamna</c:v>
                </c:pt>
                <c:pt idx="20">
                  <c:v>Taourirt</c:v>
                </c:pt>
                <c:pt idx="21">
                  <c:v>Taroudannt</c:v>
                </c:pt>
                <c:pt idx="22">
                  <c:v>Sidi Bennour</c:v>
                </c:pt>
                <c:pt idx="23">
                  <c:v>Zagora</c:v>
                </c:pt>
                <c:pt idx="24">
                  <c:v>Khémisset</c:v>
                </c:pt>
                <c:pt idx="25">
                  <c:v>Larache</c:v>
                </c:pt>
                <c:pt idx="26">
                  <c:v>Tinghir</c:v>
                </c:pt>
                <c:pt idx="27">
                  <c:v>Jerada</c:v>
                </c:pt>
                <c:pt idx="28">
                  <c:v>Assa-Zag</c:v>
                </c:pt>
                <c:pt idx="29">
                  <c:v>Ifrane</c:v>
                </c:pt>
                <c:pt idx="30">
                  <c:v>Tata</c:v>
                </c:pt>
                <c:pt idx="31">
                  <c:v>Safi</c:v>
                </c:pt>
                <c:pt idx="32">
                  <c:v>Sidi Kacem</c:v>
                </c:pt>
                <c:pt idx="33">
                  <c:v>Settat</c:v>
                </c:pt>
                <c:pt idx="34">
                  <c:v>Sidi Slimane</c:v>
                </c:pt>
                <c:pt idx="35">
                  <c:v>El Jadida</c:v>
                </c:pt>
                <c:pt idx="36">
                  <c:v>Tétouan</c:v>
                </c:pt>
                <c:pt idx="37">
                  <c:v>Tiznit</c:v>
                </c:pt>
                <c:pt idx="38">
                  <c:v>El Kelâa Des-Sraghna</c:v>
                </c:pt>
                <c:pt idx="39">
                  <c:v>Kénitra</c:v>
                </c:pt>
                <c:pt idx="40">
                  <c:v>Béni Mellal</c:v>
                </c:pt>
                <c:pt idx="41">
                  <c:v>Sefrou</c:v>
                </c:pt>
                <c:pt idx="42">
                  <c:v>Chtouka-Aït Baha</c:v>
                </c:pt>
                <c:pt idx="43">
                  <c:v>Ouarzazate</c:v>
                </c:pt>
                <c:pt idx="44">
                  <c:v>El Hajeb</c:v>
                </c:pt>
                <c:pt idx="45">
                  <c:v>Nador</c:v>
                </c:pt>
                <c:pt idx="46">
                  <c:v>Fquih Ben Salah</c:v>
                </c:pt>
              </c:strCache>
            </c:strRef>
          </c:cat>
          <c:val>
            <c:numRef>
              <c:f>Feuil1!$F$4:$F$50</c:f>
              <c:numCache>
                <c:formatCode>0.0</c:formatCode>
                <c:ptCount val="47"/>
                <c:pt idx="0">
                  <c:v>24.116149676044135</c:v>
                </c:pt>
                <c:pt idx="1">
                  <c:v>17.005511852269859</c:v>
                </c:pt>
                <c:pt idx="2">
                  <c:v>21.135873008442847</c:v>
                </c:pt>
                <c:pt idx="3">
                  <c:v>15.062055105923518</c:v>
                </c:pt>
                <c:pt idx="4">
                  <c:v>14.829464739811797</c:v>
                </c:pt>
                <c:pt idx="5">
                  <c:v>12.381689620834548</c:v>
                </c:pt>
                <c:pt idx="6">
                  <c:v>11.903342222866556</c:v>
                </c:pt>
                <c:pt idx="7">
                  <c:v>10.475771512885085</c:v>
                </c:pt>
                <c:pt idx="8">
                  <c:v>12.431347054782272</c:v>
                </c:pt>
                <c:pt idx="9">
                  <c:v>11.995491682203003</c:v>
                </c:pt>
                <c:pt idx="10">
                  <c:v>10.590084961812664</c:v>
                </c:pt>
                <c:pt idx="11">
                  <c:v>9.389104905081922</c:v>
                </c:pt>
                <c:pt idx="12">
                  <c:v>7.9718039795698026</c:v>
                </c:pt>
                <c:pt idx="13">
                  <c:v>14.356765824195971</c:v>
                </c:pt>
                <c:pt idx="14">
                  <c:v>12.62330184341986</c:v>
                </c:pt>
                <c:pt idx="15">
                  <c:v>11.151287217214779</c:v>
                </c:pt>
                <c:pt idx="16">
                  <c:v>13.564919990369338</c:v>
                </c:pt>
                <c:pt idx="17">
                  <c:v>11.979178453488844</c:v>
                </c:pt>
                <c:pt idx="18">
                  <c:v>8.6115266694842312</c:v>
                </c:pt>
                <c:pt idx="19">
                  <c:v>8.8531579008386174</c:v>
                </c:pt>
                <c:pt idx="20">
                  <c:v>11.49266940458735</c:v>
                </c:pt>
                <c:pt idx="21">
                  <c:v>9.4181623927535387</c:v>
                </c:pt>
                <c:pt idx="22">
                  <c:v>11.685989618642674</c:v>
                </c:pt>
                <c:pt idx="23">
                  <c:v>10.038154086227054</c:v>
                </c:pt>
                <c:pt idx="24">
                  <c:v>10.60814173643826</c:v>
                </c:pt>
                <c:pt idx="25">
                  <c:v>9.7412834675095255</c:v>
                </c:pt>
                <c:pt idx="26">
                  <c:v>8.90307376860064</c:v>
                </c:pt>
                <c:pt idx="27">
                  <c:v>10.798804267051036</c:v>
                </c:pt>
                <c:pt idx="28">
                  <c:v>4.8930129747834181</c:v>
                </c:pt>
                <c:pt idx="29">
                  <c:v>8.3546489598642708</c:v>
                </c:pt>
                <c:pt idx="30">
                  <c:v>7.728333209190918</c:v>
                </c:pt>
                <c:pt idx="31">
                  <c:v>8.1582520489189321</c:v>
                </c:pt>
                <c:pt idx="32">
                  <c:v>9.0628774915344863</c:v>
                </c:pt>
                <c:pt idx="33">
                  <c:v>8.7107741875771296</c:v>
                </c:pt>
                <c:pt idx="34">
                  <c:v>10.274839505731702</c:v>
                </c:pt>
                <c:pt idx="35">
                  <c:v>8.4372219691225219</c:v>
                </c:pt>
                <c:pt idx="36">
                  <c:v>6.1750575181824932</c:v>
                </c:pt>
                <c:pt idx="37">
                  <c:v>6.2358419269317897</c:v>
                </c:pt>
                <c:pt idx="38">
                  <c:v>6.6834288060180009</c:v>
                </c:pt>
                <c:pt idx="39">
                  <c:v>7.1848676802187246</c:v>
                </c:pt>
                <c:pt idx="40">
                  <c:v>7.7371804512433489</c:v>
                </c:pt>
                <c:pt idx="41">
                  <c:v>7.5698313042840235</c:v>
                </c:pt>
                <c:pt idx="42">
                  <c:v>5.9334352547777494</c:v>
                </c:pt>
                <c:pt idx="43">
                  <c:v>5.7974683991604454</c:v>
                </c:pt>
                <c:pt idx="44">
                  <c:v>6.8171131346306924</c:v>
                </c:pt>
                <c:pt idx="45">
                  <c:v>6.8161731601010977</c:v>
                </c:pt>
                <c:pt idx="46">
                  <c:v>6.5797062416162202</c:v>
                </c:pt>
              </c:numCache>
            </c:numRef>
          </c:val>
          <c:extLst>
            <c:ext xmlns:c16="http://schemas.microsoft.com/office/drawing/2014/chart" uri="{C3380CC4-5D6E-409C-BE32-E72D297353CC}">
              <c16:uniqueId val="{00000001-1070-4781-900D-4BE798ED2967}"/>
            </c:ext>
          </c:extLst>
        </c:ser>
        <c:dLbls>
          <c:showLegendKey val="0"/>
          <c:showVal val="0"/>
          <c:showCatName val="0"/>
          <c:showSerName val="0"/>
          <c:showPercent val="0"/>
          <c:showBubbleSize val="0"/>
        </c:dLbls>
        <c:gapWidth val="219"/>
        <c:overlap val="-27"/>
        <c:axId val="686499840"/>
        <c:axId val="686504432"/>
      </c:barChart>
      <c:catAx>
        <c:axId val="68649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86504432"/>
        <c:crosses val="autoZero"/>
        <c:auto val="1"/>
        <c:lblAlgn val="ctr"/>
        <c:lblOffset val="100"/>
        <c:noMultiLvlLbl val="0"/>
      </c:catAx>
      <c:valAx>
        <c:axId val="686504432"/>
        <c:scaling>
          <c:orientation val="minMax"/>
        </c:scaling>
        <c:delete val="1"/>
        <c:axPos val="l"/>
        <c:numFmt formatCode="0.0" sourceLinked="1"/>
        <c:majorTickMark val="none"/>
        <c:minorTickMark val="none"/>
        <c:tickLblPos val="nextTo"/>
        <c:crossAx val="686499840"/>
        <c:crosses val="autoZero"/>
        <c:crossBetween val="between"/>
      </c:valAx>
      <c:spPr>
        <a:noFill/>
        <a:ln>
          <a:noFill/>
        </a:ln>
        <a:effectLst/>
      </c:spPr>
    </c:plotArea>
    <c:legend>
      <c:legendPos val="t"/>
      <c:layout>
        <c:manualLayout>
          <c:xMode val="edge"/>
          <c:yMode val="edge"/>
          <c:x val="0.59574475065616794"/>
          <c:y val="0.1079583741339543"/>
          <c:w val="0.36325563990199211"/>
          <c:h val="0.1607634954857724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164008295064354E-2"/>
          <c:y val="2.8095082923971684E-2"/>
          <c:w val="0.92633750429375084"/>
          <c:h val="0.82455392911886716"/>
        </c:manualLayout>
      </c:layout>
      <c:barChart>
        <c:barDir val="col"/>
        <c:grouping val="clustered"/>
        <c:varyColors val="0"/>
        <c:ser>
          <c:idx val="0"/>
          <c:order val="0"/>
          <c:tx>
            <c:strRef>
              <c:f>Feuil1!$O$4</c:f>
              <c:strCache>
                <c:ptCount val="1"/>
                <c:pt idx="0">
                  <c:v>Effectif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Feuil1!$J$5:$J$9</c:f>
              <c:strCache>
                <c:ptCount val="5"/>
                <c:pt idx="0">
                  <c:v>Moins de 5%</c:v>
                </c:pt>
                <c:pt idx="1">
                  <c:v>Entre 5% et 10%</c:v>
                </c:pt>
                <c:pt idx="2">
                  <c:v>Entre 10% et 20%</c:v>
                </c:pt>
                <c:pt idx="3">
                  <c:v>Entre 20% et 30%</c:v>
                </c:pt>
                <c:pt idx="4">
                  <c:v>Plus de 30%</c:v>
                </c:pt>
              </c:strCache>
            </c:strRef>
          </c:cat>
          <c:val>
            <c:numRef>
              <c:f>Feuil1!$O$5:$O$9</c:f>
              <c:numCache>
                <c:formatCode>General</c:formatCode>
                <c:ptCount val="5"/>
                <c:pt idx="0">
                  <c:v>385</c:v>
                </c:pt>
                <c:pt idx="1">
                  <c:v>475</c:v>
                </c:pt>
                <c:pt idx="2">
                  <c:v>565</c:v>
                </c:pt>
                <c:pt idx="3">
                  <c:v>173</c:v>
                </c:pt>
                <c:pt idx="4">
                  <c:v>104</c:v>
                </c:pt>
              </c:numCache>
            </c:numRef>
          </c:val>
          <c:extLst>
            <c:ext xmlns:c16="http://schemas.microsoft.com/office/drawing/2014/chart" uri="{C3380CC4-5D6E-409C-BE32-E72D297353CC}">
              <c16:uniqueId val="{00000000-26B4-4142-917A-DCF072B945B4}"/>
            </c:ext>
          </c:extLst>
        </c:ser>
        <c:dLbls>
          <c:showLegendKey val="0"/>
          <c:showVal val="0"/>
          <c:showCatName val="0"/>
          <c:showSerName val="0"/>
          <c:showPercent val="0"/>
          <c:showBubbleSize val="0"/>
        </c:dLbls>
        <c:gapWidth val="219"/>
        <c:overlap val="-27"/>
        <c:axId val="679479520"/>
        <c:axId val="679484112"/>
      </c:barChart>
      <c:catAx>
        <c:axId val="67947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9484112"/>
        <c:crosses val="autoZero"/>
        <c:auto val="1"/>
        <c:lblAlgn val="ctr"/>
        <c:lblOffset val="100"/>
        <c:noMultiLvlLbl val="0"/>
      </c:catAx>
      <c:valAx>
        <c:axId val="679484112"/>
        <c:scaling>
          <c:orientation val="minMax"/>
        </c:scaling>
        <c:delete val="1"/>
        <c:axPos val="l"/>
        <c:numFmt formatCode="General" sourceLinked="1"/>
        <c:majorTickMark val="none"/>
        <c:minorTickMark val="none"/>
        <c:tickLblPos val="nextTo"/>
        <c:crossAx val="679479520"/>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Feuil1!$S$9</c:f>
              <c:strCache>
                <c:ptCount val="1"/>
                <c:pt idx="0">
                  <c:v>2014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Feuil1!$R$10:$R$14</c:f>
              <c:strCache>
                <c:ptCount val="5"/>
                <c:pt idx="0">
                  <c:v>Moins de 5%</c:v>
                </c:pt>
                <c:pt idx="1">
                  <c:v>De 5% à 10%</c:v>
                </c:pt>
                <c:pt idx="2">
                  <c:v>De 10% à 20%</c:v>
                </c:pt>
                <c:pt idx="3">
                  <c:v>De 20% à 30%</c:v>
                </c:pt>
                <c:pt idx="4">
                  <c:v>30% et plus</c:v>
                </c:pt>
              </c:strCache>
            </c:strRef>
          </c:cat>
          <c:val>
            <c:numRef>
              <c:f>Feuil1!$S$10:$S$14</c:f>
              <c:numCache>
                <c:formatCode>General</c:formatCode>
                <c:ptCount val="5"/>
                <c:pt idx="0">
                  <c:v>11.2</c:v>
                </c:pt>
                <c:pt idx="1">
                  <c:v>17.600000000000001</c:v>
                </c:pt>
                <c:pt idx="2">
                  <c:v>26.2</c:v>
                </c:pt>
                <c:pt idx="3">
                  <c:v>20.399999999999999</c:v>
                </c:pt>
                <c:pt idx="4">
                  <c:v>24.6</c:v>
                </c:pt>
              </c:numCache>
            </c:numRef>
          </c:val>
          <c:extLst>
            <c:ext xmlns:c16="http://schemas.microsoft.com/office/drawing/2014/chart" uri="{C3380CC4-5D6E-409C-BE32-E72D297353CC}">
              <c16:uniqueId val="{00000000-07EC-4FED-9C79-A5DD68F790CF}"/>
            </c:ext>
          </c:extLst>
        </c:ser>
        <c:ser>
          <c:idx val="1"/>
          <c:order val="1"/>
          <c:tx>
            <c:strRef>
              <c:f>Feuil1!$T$9</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Feuil1!$R$10:$R$14</c:f>
              <c:strCache>
                <c:ptCount val="5"/>
                <c:pt idx="0">
                  <c:v>Moins de 5%</c:v>
                </c:pt>
                <c:pt idx="1">
                  <c:v>De 5% à 10%</c:v>
                </c:pt>
                <c:pt idx="2">
                  <c:v>De 10% à 20%</c:v>
                </c:pt>
                <c:pt idx="3">
                  <c:v>De 20% à 30%</c:v>
                </c:pt>
                <c:pt idx="4">
                  <c:v>30% et plus</c:v>
                </c:pt>
              </c:strCache>
            </c:strRef>
          </c:cat>
          <c:val>
            <c:numRef>
              <c:f>Feuil1!$T$10:$T$14</c:f>
              <c:numCache>
                <c:formatCode>General</c:formatCode>
                <c:ptCount val="5"/>
                <c:pt idx="0">
                  <c:v>21.9</c:v>
                </c:pt>
                <c:pt idx="1">
                  <c:v>28.1</c:v>
                </c:pt>
                <c:pt idx="2">
                  <c:v>33.6</c:v>
                </c:pt>
                <c:pt idx="3">
                  <c:v>10.3</c:v>
                </c:pt>
                <c:pt idx="4">
                  <c:v>6.1</c:v>
                </c:pt>
              </c:numCache>
            </c:numRef>
          </c:val>
          <c:extLst>
            <c:ext xmlns:c16="http://schemas.microsoft.com/office/drawing/2014/chart" uri="{C3380CC4-5D6E-409C-BE32-E72D297353CC}">
              <c16:uniqueId val="{00000001-07EC-4FED-9C79-A5DD68F790CF}"/>
            </c:ext>
          </c:extLst>
        </c:ser>
        <c:dLbls>
          <c:showLegendKey val="0"/>
          <c:showVal val="0"/>
          <c:showCatName val="0"/>
          <c:showSerName val="0"/>
          <c:showPercent val="0"/>
          <c:showBubbleSize val="0"/>
        </c:dLbls>
        <c:gapWidth val="219"/>
        <c:overlap val="-27"/>
        <c:axId val="1309709096"/>
        <c:axId val="1309703520"/>
      </c:barChart>
      <c:catAx>
        <c:axId val="130970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09703520"/>
        <c:crosses val="autoZero"/>
        <c:auto val="1"/>
        <c:lblAlgn val="ctr"/>
        <c:lblOffset val="100"/>
        <c:noMultiLvlLbl val="0"/>
      </c:catAx>
      <c:valAx>
        <c:axId val="1309703520"/>
        <c:scaling>
          <c:orientation val="minMax"/>
        </c:scaling>
        <c:delete val="1"/>
        <c:axPos val="l"/>
        <c:numFmt formatCode="General" sourceLinked="1"/>
        <c:majorTickMark val="none"/>
        <c:minorTickMark val="none"/>
        <c:tickLblPos val="nextTo"/>
        <c:crossAx val="1309709096"/>
        <c:crosses val="autoZero"/>
        <c:crossBetween val="between"/>
      </c:valAx>
      <c:spPr>
        <a:noFill/>
        <a:ln>
          <a:noFill/>
        </a:ln>
        <a:effectLst/>
      </c:spPr>
    </c:plotArea>
    <c:legend>
      <c:legendPos val="b"/>
      <c:layout>
        <c:manualLayout>
          <c:xMode val="edge"/>
          <c:yMode val="edge"/>
          <c:x val="0.73866908848415691"/>
          <c:y val="4.6146226844217389E-2"/>
          <c:w val="0.21705197529082232"/>
          <c:h val="6.31978977386099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389445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765175"/>
            <a:ext cx="2743200" cy="5360988"/>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609600" y="765175"/>
            <a:ext cx="8026400" cy="53609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7190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583267" y="765175"/>
            <a:ext cx="9313333" cy="1143000"/>
          </a:xfrm>
        </p:spPr>
        <p:txBody>
          <a:bodyPr/>
          <a:lstStyle/>
          <a:p>
            <a:r>
              <a:rPr lang="en-US"/>
              <a:t>Click to edit Master title style</a:t>
            </a:r>
            <a:endParaRPr lang="fr-FR"/>
          </a:p>
        </p:txBody>
      </p:sp>
      <p:sp>
        <p:nvSpPr>
          <p:cNvPr id="3" name="Espace réservé du texte 2"/>
          <p:cNvSpPr>
            <a:spLocks noGrp="1"/>
          </p:cNvSpPr>
          <p:nvPr>
            <p:ph type="body" sz="half" idx="1"/>
          </p:nvPr>
        </p:nvSpPr>
        <p:spPr>
          <a:xfrm>
            <a:off x="609600" y="2133601"/>
            <a:ext cx="5384800" cy="399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6197600" y="2133601"/>
            <a:ext cx="5384800" cy="3992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6"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398223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765175"/>
            <a:ext cx="10972800" cy="5360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4"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254660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583267" y="765175"/>
            <a:ext cx="9313333" cy="1143000"/>
          </a:xfrm>
        </p:spPr>
        <p:txBody>
          <a:bodyPr/>
          <a:lstStyle/>
          <a:p>
            <a:r>
              <a:rPr lang="en-US"/>
              <a:t>Click to edit Master title style</a:t>
            </a:r>
            <a:endParaRPr lang="fr-FR"/>
          </a:p>
        </p:txBody>
      </p:sp>
      <p:sp>
        <p:nvSpPr>
          <p:cNvPr id="3" name="Espace réservé du tableau 2"/>
          <p:cNvSpPr>
            <a:spLocks noGrp="1"/>
          </p:cNvSpPr>
          <p:nvPr>
            <p:ph type="tbl" idx="1"/>
          </p:nvPr>
        </p:nvSpPr>
        <p:spPr>
          <a:xfrm>
            <a:off x="609600" y="2133601"/>
            <a:ext cx="10972800" cy="3992563"/>
          </a:xfrm>
        </p:spPr>
        <p:txBody>
          <a:bodyPr/>
          <a:lstStyle/>
          <a:p>
            <a:pPr lvl="0"/>
            <a:r>
              <a:rPr lang="en-US" noProof="0"/>
              <a:t>Click icon to add table</a:t>
            </a:r>
            <a:endParaRPr lang="fr-FR" noProof="0"/>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403335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en-US"/>
              <a:t>Click to edit Master title style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02642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583267" y="765175"/>
            <a:ext cx="9313333" cy="1143000"/>
          </a:xfrm>
        </p:spPr>
        <p:txBody>
          <a:bodyPr/>
          <a:lstStyle/>
          <a:p>
            <a:r>
              <a:rPr lang="en-US"/>
              <a:t>Click to edit Master title style</a:t>
            </a:r>
            <a:endParaRPr lang="fr-FR"/>
          </a:p>
        </p:txBody>
      </p:sp>
      <p:sp>
        <p:nvSpPr>
          <p:cNvPr id="3" name="Espace réservé du graphique 2"/>
          <p:cNvSpPr>
            <a:spLocks noGrp="1"/>
          </p:cNvSpPr>
          <p:nvPr>
            <p:ph type="chart" idx="1"/>
          </p:nvPr>
        </p:nvSpPr>
        <p:spPr>
          <a:xfrm>
            <a:off x="609600" y="2133601"/>
            <a:ext cx="10972800" cy="3992563"/>
          </a:xfrm>
        </p:spPr>
        <p:txBody>
          <a:bodyPr/>
          <a:lstStyle/>
          <a:p>
            <a:pPr lvl="0"/>
            <a:r>
              <a:rPr lang="en-US" noProof="0"/>
              <a:t>Click icon to add chart</a:t>
            </a:r>
            <a:endParaRPr lang="fr-FR" noProof="0"/>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227274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583267" y="765175"/>
            <a:ext cx="9313333" cy="1143000"/>
          </a:xfrm>
        </p:spPr>
        <p:txBody>
          <a:bodyPr/>
          <a:lstStyle/>
          <a:p>
            <a:r>
              <a:rPr lang="en-US"/>
              <a:t>Click to edit Master title style</a:t>
            </a:r>
            <a:endParaRPr lang="fr-FR"/>
          </a:p>
        </p:txBody>
      </p:sp>
      <p:sp>
        <p:nvSpPr>
          <p:cNvPr id="3" name="Espace réservé du contenu 2"/>
          <p:cNvSpPr>
            <a:spLocks noGrp="1"/>
          </p:cNvSpPr>
          <p:nvPr>
            <p:ph sz="quarter" idx="1"/>
          </p:nvPr>
        </p:nvSpPr>
        <p:spPr>
          <a:xfrm>
            <a:off x="609600" y="2133600"/>
            <a:ext cx="5384800" cy="191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quarter" idx="2"/>
          </p:nvPr>
        </p:nvSpPr>
        <p:spPr>
          <a:xfrm>
            <a:off x="6197600" y="2133600"/>
            <a:ext cx="5384800" cy="191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contenu 4"/>
          <p:cNvSpPr>
            <a:spLocks noGrp="1"/>
          </p:cNvSpPr>
          <p:nvPr>
            <p:ph sz="quarter" idx="3"/>
          </p:nvPr>
        </p:nvSpPr>
        <p:spPr>
          <a:xfrm>
            <a:off x="609600" y="4205289"/>
            <a:ext cx="5384800" cy="192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Espace réservé du contenu 5"/>
          <p:cNvSpPr>
            <a:spLocks noGrp="1"/>
          </p:cNvSpPr>
          <p:nvPr>
            <p:ph sz="quarter" idx="4"/>
          </p:nvPr>
        </p:nvSpPr>
        <p:spPr>
          <a:xfrm>
            <a:off x="6197600" y="4205289"/>
            <a:ext cx="5384800" cy="192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8"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237272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41B51-7F84-431D-E584-39F33ABE41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DEC228-24F9-7A1A-E474-C1B4E625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73AC8C-8A0F-715B-99A9-BE6F2B73E2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2ED5B197-AF2E-70E5-D9C0-35302CB465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AD3698E7-75B9-69BA-97E9-1E1E5EFEE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211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BA37-DDDB-D097-A380-8887B23654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F69822-CFF6-736A-EBD4-F29B0D1133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0E1D4B-3FDA-42C5-DD9F-6270D42ABA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7948B7EE-63DF-E61E-A203-2E16C1857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9FA60A49-F9BE-CA3E-A97E-659093DC51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29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22C4C-4353-DE51-F5CC-F8CF3E01C1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25CA56-5734-394E-9DEB-B5FE71F46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BADE8B-EA63-8775-0A7A-CC87C377B0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AAB94CE-D41E-591B-3358-A2D155FB0C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EF6BBBE2-B8F0-E28C-D16F-41E279C841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82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313955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0EEC9-0AC5-1B0F-35F5-6224792C9A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C8AF98-F511-5CB1-ECE6-B4B1F68F37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BEC7EB-F5B9-BBDD-AFB6-5A6310FFA2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1E750C-AF72-FE37-46B2-75DEEB3BB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D2F85459-0F20-D12B-ECD6-731B3242B3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7AA26319-EBEB-5821-7AE0-DE957B9359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869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D4785-66D5-E136-5523-1A7A08D0F4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90D79C-EFD8-1FC3-9857-981153F3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6A7AA0-0D5C-534B-A55F-AA304BEFF1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8E1D41-9F12-D9E6-B931-E03583A0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ABC5946-40E5-DE38-11AB-2E2535785A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D94DC-3E6C-0CDE-5B2D-2CB5ED9A84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4B8528AA-4EBD-27E3-5CED-2A8FE7A458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8845D939-FD17-0CB5-4605-0ED3A981E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549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B602-C5AF-196A-F96A-4BE2754381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69DB88-8829-FA42-DC1F-95AD9AB744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C5CE6028-DCE2-40BF-DE1A-A95E00088A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C77CE622-E260-4CD3-2DC4-AE97C09B5E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401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52A6B5-486E-C175-14F2-CA896EE5C4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863D2E7D-5DB3-6D41-F17F-9587704D94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91F40A3-9EEA-93C7-FA6B-FAD3CF264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097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94426-0E4B-2409-CF0E-DF9573FD16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9B07BA-48B1-BDD8-2593-81603D532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370D3D-4544-2207-1BBE-C8D710BB8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FF3C00-AC26-EC32-4B81-0B994D615B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F7C03A88-328B-0351-5550-D46719FA99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32853934-6FE2-99B6-FC85-7A6C5373F2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752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4F706-309D-60D1-19D4-2FC8CFE5F2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CC068E-F2D0-E750-C06D-54DBB17A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49F0AA-1219-25A9-0ED0-75396DDC4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4A10AF-350C-9F9E-277F-10F1459509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889BC099-F715-7153-B0E0-F798A3D81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51EA65B7-CBA7-764E-86D5-518FAF8605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12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CBB58-BEFC-C259-2C17-C022D5E844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F50C81-AD21-A7AB-AB12-8346255705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CB4C0-C315-779D-6994-CD09F6F8DF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96D93114-5EB8-1DF8-3447-B7BCD5F7AB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7AE4927E-7BAC-4E29-2F50-07B9C93918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6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9F2922-37F8-71FB-801B-F7EDE28A85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A5B53E-4F18-D3EA-0668-7FA62CAE8F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303D81-8E75-BEC3-9C6C-9E67901539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2CBA9D2B-2557-C83B-412A-DC7685454B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C560C3FF-1DE0-AB79-0CF3-058E144946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65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609600" y="2133601"/>
            <a:ext cx="5384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6197600" y="2133601"/>
            <a:ext cx="5384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6"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57244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8"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412344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4"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63893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3"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66774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6"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49479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6"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85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7"/>
          <p:cNvSpPr>
            <a:spLocks noGrp="1" noChangeArrowheads="1"/>
          </p:cNvSpPr>
          <p:nvPr>
            <p:ph type="dt" sz="half" idx="10"/>
          </p:nvPr>
        </p:nvSpPr>
        <p:spPr>
          <a:ln/>
        </p:spPr>
        <p:txBody>
          <a:bodyPr/>
          <a:lstStyle>
            <a:lvl1pPr>
              <a:defRPr/>
            </a:lvl1pPr>
          </a:lstStyle>
          <a:p>
            <a:fld id="{522493E2-3899-48B9-9723-5A84EB4C0498}" type="datetimeFigureOut">
              <a:rPr lang="fr-FR" smtClean="0"/>
              <a:t>20/10/2025</a:t>
            </a:fld>
            <a:endParaRPr lang="fr-FR"/>
          </a:p>
        </p:txBody>
      </p:sp>
      <p:sp>
        <p:nvSpPr>
          <p:cNvPr id="5" name="Rectangle 8"/>
          <p:cNvSpPr>
            <a:spLocks noGrp="1" noChangeArrowheads="1"/>
          </p:cNvSpPr>
          <p:nvPr>
            <p:ph type="sldNum" sz="quarter" idx="11"/>
          </p:nvPr>
        </p:nvSpPr>
        <p:spPr>
          <a:ln/>
        </p:spPr>
        <p:txBody>
          <a:bodyPr/>
          <a:lstStyle>
            <a:lvl1pPr>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57068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2192000" cy="6858000"/>
            <a:chOff x="0" y="0"/>
            <a:chExt cx="5760" cy="4320"/>
          </a:xfrm>
        </p:grpSpPr>
        <p:pic>
          <p:nvPicPr>
            <p:cNvPr id="3079" name="Picture 3" descr="cont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4"/>
            <p:cNvSpPr txBox="1">
              <a:spLocks noChangeArrowheads="1"/>
            </p:cNvSpPr>
            <p:nvPr userDrawn="1"/>
          </p:nvSpPr>
          <p:spPr bwMode="auto">
            <a:xfrm>
              <a:off x="2200" y="4103"/>
              <a:ext cx="1360" cy="192"/>
            </a:xfrm>
            <a:prstGeom prst="rect">
              <a:avLst/>
            </a:prstGeom>
            <a:noFill/>
            <a:ln w="9525">
              <a:noFill/>
              <a:miter lim="800000"/>
              <a:headEnd/>
              <a:tailEnd/>
            </a:ln>
          </p:spPr>
          <p:txBody>
            <a:bodyPr>
              <a:spAutoFit/>
            </a:bodyPr>
            <a:lstStyle/>
            <a:p>
              <a:pPr>
                <a:spcBef>
                  <a:spcPct val="50000"/>
                </a:spcBef>
                <a:defRPr/>
              </a:pPr>
              <a:r>
                <a:rPr lang="fr-FR" sz="1400">
                  <a:latin typeface="Century Gothic" pitchFamily="34" charset="0"/>
                  <a:cs typeface="Arial" charset="0"/>
                </a:rPr>
                <a:t>www.hcp.ma</a:t>
              </a:r>
            </a:p>
          </p:txBody>
        </p:sp>
      </p:grpSp>
      <p:sp>
        <p:nvSpPr>
          <p:cNvPr id="3075" name="Rectangle 5"/>
          <p:cNvSpPr>
            <a:spLocks noGrp="1" noChangeArrowheads="1"/>
          </p:cNvSpPr>
          <p:nvPr>
            <p:ph type="title"/>
          </p:nvPr>
        </p:nvSpPr>
        <p:spPr bwMode="auto">
          <a:xfrm>
            <a:off x="1583267" y="765175"/>
            <a:ext cx="93133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3076" name="Rectangle 6"/>
          <p:cNvSpPr>
            <a:spLocks noGrp="1" noChangeArrowheads="1"/>
          </p:cNvSpPr>
          <p:nvPr>
            <p:ph type="body" idx="1"/>
          </p:nvPr>
        </p:nvSpPr>
        <p:spPr bwMode="auto">
          <a:xfrm>
            <a:off x="609600" y="2133601"/>
            <a:ext cx="10972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95239" name="Rectangle 7"/>
          <p:cNvSpPr>
            <a:spLocks noGrp="1" noChangeArrowheads="1"/>
          </p:cNvSpPr>
          <p:nvPr>
            <p:ph type="dt" sz="half" idx="2"/>
          </p:nvPr>
        </p:nvSpPr>
        <p:spPr bwMode="auto">
          <a:xfrm>
            <a:off x="1" y="6512333"/>
            <a:ext cx="1847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algn="l">
              <a:defRPr sz="1200" b="1">
                <a:latin typeface="+mn-lt"/>
                <a:cs typeface="Arial" charset="0"/>
              </a:defRPr>
            </a:lvl1pPr>
          </a:lstStyle>
          <a:p>
            <a:fld id="{522493E2-3899-48B9-9723-5A84EB4C0498}" type="datetimeFigureOut">
              <a:rPr lang="fr-FR" smtClean="0"/>
              <a:t>20/10/2025</a:t>
            </a:fld>
            <a:endParaRPr lang="fr-FR"/>
          </a:p>
        </p:txBody>
      </p:sp>
      <p:sp>
        <p:nvSpPr>
          <p:cNvPr id="95240" name="Rectangle 8"/>
          <p:cNvSpPr>
            <a:spLocks noGrp="1" noChangeArrowheads="1"/>
          </p:cNvSpPr>
          <p:nvPr>
            <p:ph type="sldNum" sz="quarter" idx="4"/>
          </p:nvPr>
        </p:nvSpPr>
        <p:spPr bwMode="auto">
          <a:xfrm>
            <a:off x="10316633" y="6513514"/>
            <a:ext cx="1847851"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Century Gothic" panose="020B0502020202020204" pitchFamily="34" charset="0"/>
              </a:defRPr>
            </a:lvl1pPr>
          </a:lstStyle>
          <a:p>
            <a:fld id="{F5489E5B-18C2-4286-ADDF-2906FDD2AFE5}" type="slidenum">
              <a:rPr lang="fr-FR" smtClean="0"/>
              <a:t>‹N°›</a:t>
            </a:fld>
            <a:endParaRPr lang="fr-FR"/>
          </a:p>
        </p:txBody>
      </p:sp>
    </p:spTree>
    <p:extLst>
      <p:ext uri="{BB962C8B-B14F-4D97-AF65-F5344CB8AC3E}">
        <p14:creationId xmlns:p14="http://schemas.microsoft.com/office/powerpoint/2010/main" val="1185970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Edwardian Script ITC" pitchFamily="66" charset="0"/>
        </a:defRPr>
      </a:lvl2pPr>
      <a:lvl3pPr algn="ctr" rtl="0" eaLnBrk="1" fontAlgn="base" hangingPunct="1">
        <a:spcBef>
          <a:spcPct val="0"/>
        </a:spcBef>
        <a:spcAft>
          <a:spcPct val="0"/>
        </a:spcAft>
        <a:defRPr sz="4000" b="1">
          <a:solidFill>
            <a:srgbClr val="7B003B"/>
          </a:solidFill>
          <a:latin typeface="Edwardian Script ITC" pitchFamily="66" charset="0"/>
        </a:defRPr>
      </a:lvl3pPr>
      <a:lvl4pPr algn="ctr" rtl="0" eaLnBrk="1" fontAlgn="base" hangingPunct="1">
        <a:spcBef>
          <a:spcPct val="0"/>
        </a:spcBef>
        <a:spcAft>
          <a:spcPct val="0"/>
        </a:spcAft>
        <a:defRPr sz="4000" b="1">
          <a:solidFill>
            <a:srgbClr val="7B003B"/>
          </a:solidFill>
          <a:latin typeface="Edwardian Script ITC" pitchFamily="66" charset="0"/>
        </a:defRPr>
      </a:lvl4pPr>
      <a:lvl5pPr algn="ctr" rtl="0" eaLnBrk="1" fontAlgn="base" hangingPunct="1">
        <a:spcBef>
          <a:spcPct val="0"/>
        </a:spcBef>
        <a:spcAft>
          <a:spcPct val="0"/>
        </a:spcAft>
        <a:defRPr sz="4000" b="1">
          <a:solidFill>
            <a:srgbClr val="7B003B"/>
          </a:solidFill>
          <a:latin typeface="Edwardian Script ITC" pitchFamily="66" charset="0"/>
        </a:defRPr>
      </a:lvl5pPr>
      <a:lvl6pPr marL="457200" algn="ctr" rtl="0" eaLnBrk="1" fontAlgn="base" hangingPunct="1">
        <a:spcBef>
          <a:spcPct val="0"/>
        </a:spcBef>
        <a:spcAft>
          <a:spcPct val="0"/>
        </a:spcAft>
        <a:defRPr sz="4000" b="1">
          <a:solidFill>
            <a:srgbClr val="7B003B"/>
          </a:solidFill>
          <a:latin typeface="Edwardian Script ITC" pitchFamily="66" charset="0"/>
        </a:defRPr>
      </a:lvl6pPr>
      <a:lvl7pPr marL="914400" algn="ctr" rtl="0" eaLnBrk="1" fontAlgn="base" hangingPunct="1">
        <a:spcBef>
          <a:spcPct val="0"/>
        </a:spcBef>
        <a:spcAft>
          <a:spcPct val="0"/>
        </a:spcAft>
        <a:defRPr sz="4000" b="1">
          <a:solidFill>
            <a:srgbClr val="7B003B"/>
          </a:solidFill>
          <a:latin typeface="Edwardian Script ITC" pitchFamily="66" charset="0"/>
        </a:defRPr>
      </a:lvl7pPr>
      <a:lvl8pPr marL="1371600" algn="ctr" rtl="0" eaLnBrk="1" fontAlgn="base" hangingPunct="1">
        <a:spcBef>
          <a:spcPct val="0"/>
        </a:spcBef>
        <a:spcAft>
          <a:spcPct val="0"/>
        </a:spcAft>
        <a:defRPr sz="4000" b="1">
          <a:solidFill>
            <a:srgbClr val="7B003B"/>
          </a:solidFill>
          <a:latin typeface="Edwardian Script ITC" pitchFamily="66" charset="0"/>
        </a:defRPr>
      </a:lvl8pPr>
      <a:lvl9pPr marL="1828800" algn="ctr" rtl="0" eaLnBrk="1" fontAlgn="base" hangingPunct="1">
        <a:spcBef>
          <a:spcPct val="0"/>
        </a:spcBef>
        <a:spcAft>
          <a:spcPct val="0"/>
        </a:spcAft>
        <a:defRPr sz="4000" b="1">
          <a:solidFill>
            <a:srgbClr val="7B003B"/>
          </a:solidFill>
          <a:latin typeface="Edwardian Script ITC" pitchFamily="66" charset="0"/>
        </a:defRPr>
      </a:lvl9pPr>
    </p:titleStyle>
    <p:bodyStyle>
      <a:lvl1pPr marL="342900" indent="-342900" algn="l" rtl="0" eaLnBrk="1" fontAlgn="base" hangingPunct="1">
        <a:spcBef>
          <a:spcPct val="20000"/>
        </a:spcBef>
        <a:spcAft>
          <a:spcPct val="0"/>
        </a:spcAft>
        <a:buClr>
          <a:srgbClr val="7B003B"/>
        </a:buClr>
        <a:buSzPct val="120000"/>
        <a:buBlip>
          <a:blip r:embed="rId19"/>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panose="020B0604020202020204" pitchFamily="34" charset="0"/>
        <a:buBlip>
          <a:blip r:embed="rId20"/>
        </a:buBlip>
        <a:defRPr sz="2000">
          <a:solidFill>
            <a:schemeClr val="bg2"/>
          </a:solidFill>
          <a:latin typeface="+mn-lt"/>
        </a:defRPr>
      </a:lvl2pPr>
      <a:lvl3pPr marL="1143000" indent="-228600" algn="l" rtl="0" eaLnBrk="1" fontAlgn="base" hangingPunct="1">
        <a:spcBef>
          <a:spcPct val="20000"/>
        </a:spcBef>
        <a:spcAft>
          <a:spcPct val="0"/>
        </a:spcAft>
        <a:buClr>
          <a:schemeClr val="bg2"/>
        </a:buClr>
        <a:buSzPct val="120000"/>
        <a:buBlip>
          <a:blip r:embed="rId21"/>
        </a:buBlip>
        <a:defRPr sz="16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1F46E8-1E53-57E6-BAE7-FAFFEA627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2D46F9-6971-926D-6776-E89AE687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E81247-4B34-6749-DE8B-D03BE100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D471DD-2B76-EC46-A281-502153535006}"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21/10/2025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9B24D9DA-5AB9-1642-3369-9441AF551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1637FCA8-26BE-DCE9-1C6E-D481431EC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3DB463-2C8A-7D44-818D-7F4DEAD1543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5565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1C6A104-DE63-0B81-3101-477293E09F0A}"/>
              </a:ext>
            </a:extLst>
          </p:cNvPr>
          <p:cNvPicPr>
            <a:picLocks noChangeAspect="1"/>
          </p:cNvPicPr>
          <p:nvPr/>
        </p:nvPicPr>
        <p:blipFill>
          <a:blip r:embed="rId2"/>
          <a:stretch>
            <a:fillRect/>
          </a:stretch>
        </p:blipFill>
        <p:spPr>
          <a:xfrm>
            <a:off x="6456557" y="-606502"/>
            <a:ext cx="6369204" cy="6369204"/>
          </a:xfrm>
          <a:prstGeom prst="rect">
            <a:avLst/>
          </a:prstGeom>
        </p:spPr>
      </p:pic>
      <p:pic>
        <p:nvPicPr>
          <p:cNvPr id="5" name="Image 4">
            <a:extLst>
              <a:ext uri="{FF2B5EF4-FFF2-40B4-BE49-F238E27FC236}">
                <a16:creationId xmlns:a16="http://schemas.microsoft.com/office/drawing/2014/main" id="{CC72A72D-5391-695C-4701-3A47C576178D}"/>
              </a:ext>
            </a:extLst>
          </p:cNvPr>
          <p:cNvPicPr>
            <a:picLocks noChangeAspect="1"/>
          </p:cNvPicPr>
          <p:nvPr/>
        </p:nvPicPr>
        <p:blipFill>
          <a:blip r:embed="rId3"/>
          <a:stretch>
            <a:fillRect/>
          </a:stretch>
        </p:blipFill>
        <p:spPr>
          <a:xfrm>
            <a:off x="256478" y="257407"/>
            <a:ext cx="304800" cy="990600"/>
          </a:xfrm>
          <a:prstGeom prst="rect">
            <a:avLst/>
          </a:prstGeom>
        </p:spPr>
      </p:pic>
      <p:pic>
        <p:nvPicPr>
          <p:cNvPr id="6" name="Image 5">
            <a:extLst>
              <a:ext uri="{FF2B5EF4-FFF2-40B4-BE49-F238E27FC236}">
                <a16:creationId xmlns:a16="http://schemas.microsoft.com/office/drawing/2014/main" id="{00E4BEB7-41EA-9B5B-319E-F44821C9CCC0}"/>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050AFF0F-7091-6E7C-966A-2DA0D6C666EF}"/>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10" name="Image 9">
            <a:extLst>
              <a:ext uri="{FF2B5EF4-FFF2-40B4-BE49-F238E27FC236}">
                <a16:creationId xmlns:a16="http://schemas.microsoft.com/office/drawing/2014/main" id="{53CFEC53-B30F-8F02-C721-E0EF6DD7A2D7}"/>
              </a:ext>
            </a:extLst>
          </p:cNvPr>
          <p:cNvPicPr>
            <a:picLocks noChangeAspect="1"/>
          </p:cNvPicPr>
          <p:nvPr/>
        </p:nvPicPr>
        <p:blipFill>
          <a:blip r:embed="rId6"/>
          <a:stretch>
            <a:fillRect/>
          </a:stretch>
        </p:blipFill>
        <p:spPr>
          <a:xfrm>
            <a:off x="6401998" y="257408"/>
            <a:ext cx="5165713" cy="1730547"/>
          </a:xfrm>
          <a:prstGeom prst="rect">
            <a:avLst/>
          </a:prstGeom>
        </p:spPr>
      </p:pic>
      <p:pic>
        <p:nvPicPr>
          <p:cNvPr id="11" name="Image 10">
            <a:extLst>
              <a:ext uri="{FF2B5EF4-FFF2-40B4-BE49-F238E27FC236}">
                <a16:creationId xmlns:a16="http://schemas.microsoft.com/office/drawing/2014/main" id="{32DF809E-5163-A8C6-AB96-16EC1338F88F}"/>
              </a:ext>
            </a:extLst>
          </p:cNvPr>
          <p:cNvPicPr>
            <a:picLocks noChangeAspect="1"/>
          </p:cNvPicPr>
          <p:nvPr/>
        </p:nvPicPr>
        <p:blipFill>
          <a:blip r:embed="rId7"/>
          <a:stretch>
            <a:fillRect/>
          </a:stretch>
        </p:blipFill>
        <p:spPr>
          <a:xfrm>
            <a:off x="224367" y="5908648"/>
            <a:ext cx="3356517" cy="796329"/>
          </a:xfrm>
          <a:prstGeom prst="rect">
            <a:avLst/>
          </a:prstGeom>
        </p:spPr>
      </p:pic>
      <p:pic>
        <p:nvPicPr>
          <p:cNvPr id="13" name="Image 12">
            <a:extLst>
              <a:ext uri="{FF2B5EF4-FFF2-40B4-BE49-F238E27FC236}">
                <a16:creationId xmlns:a16="http://schemas.microsoft.com/office/drawing/2014/main" id="{229211F7-A753-2373-1245-45AEB397A5DB}"/>
              </a:ext>
            </a:extLst>
          </p:cNvPr>
          <p:cNvPicPr>
            <a:picLocks noChangeAspect="1"/>
          </p:cNvPicPr>
          <p:nvPr/>
        </p:nvPicPr>
        <p:blipFill>
          <a:blip r:embed="rId8"/>
          <a:stretch>
            <a:fillRect/>
          </a:stretch>
        </p:blipFill>
        <p:spPr>
          <a:xfrm>
            <a:off x="2128566" y="1930060"/>
            <a:ext cx="7017037" cy="579184"/>
          </a:xfrm>
          <a:prstGeom prst="rect">
            <a:avLst/>
          </a:prstGeom>
        </p:spPr>
      </p:pic>
      <p:sp>
        <p:nvSpPr>
          <p:cNvPr id="9" name="Title 1"/>
          <p:cNvSpPr>
            <a:spLocks noGrp="1"/>
          </p:cNvSpPr>
          <p:nvPr>
            <p:ph type="ctrTitle"/>
          </p:nvPr>
        </p:nvSpPr>
        <p:spPr>
          <a:xfrm>
            <a:off x="256478" y="2717133"/>
            <a:ext cx="10363200" cy="1470025"/>
          </a:xfrm>
        </p:spPr>
        <p:txBody>
          <a:bodyPr>
            <a:normAutofit/>
          </a:bodyPr>
          <a:lstStyle/>
          <a:p>
            <a:r>
              <a:rPr lang="fr-FR" sz="2800" b="1" dirty="0">
                <a:solidFill>
                  <a:srgbClr val="C00000"/>
                </a:solidFill>
                <a:latin typeface="Times New Roman" panose="02020603050405020304" pitchFamily="18" charset="0"/>
                <a:cs typeface="Times New Roman" panose="02020603050405020304" pitchFamily="18" charset="0"/>
              </a:rPr>
              <a:t>Pauvreté multidimensionnelle et disparités territoriales : vers un système de suivi spatial du bien-être au Maroc</a:t>
            </a:r>
            <a:endParaRPr lang="fr-FR" sz="2800" b="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386171" y="5424148"/>
            <a:ext cx="2547492" cy="338554"/>
          </a:xfrm>
          <a:prstGeom prst="rect">
            <a:avLst/>
          </a:prstGeom>
        </p:spPr>
        <p:txBody>
          <a:bodyPr wrap="none">
            <a:spAutoFit/>
          </a:bodyPr>
          <a:lstStyle/>
          <a:p>
            <a:pPr lvl="0" algn="r" fontAlgn="base">
              <a:spcBef>
                <a:spcPct val="20000"/>
              </a:spcBef>
              <a:spcAft>
                <a:spcPct val="0"/>
              </a:spcAft>
              <a:buClr>
                <a:srgbClr val="7B003B"/>
              </a:buClr>
              <a:buSzPct val="120000"/>
            </a:pPr>
            <a:r>
              <a:rPr lang="fr-FR" sz="1600" b="1" kern="0" dirty="0">
                <a:solidFill>
                  <a:srgbClr val="000000"/>
                </a:solidFill>
                <a:latin typeface="Century Gothic"/>
              </a:rPr>
              <a:t>OCVP, 21 octobre 2O25</a:t>
            </a:r>
            <a:endParaRPr lang="fr-FR" sz="1600" b="1" kern="0" dirty="0">
              <a:solidFill>
                <a:srgbClr val="000000"/>
              </a:solidFill>
              <a:latin typeface="Century Gothic"/>
            </a:endParaRPr>
          </a:p>
        </p:txBody>
      </p:sp>
    </p:spTree>
    <p:extLst>
      <p:ext uri="{BB962C8B-B14F-4D97-AF65-F5344CB8AC3E}">
        <p14:creationId xmlns:p14="http://schemas.microsoft.com/office/powerpoint/2010/main" val="127805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68666" y="1413148"/>
            <a:ext cx="5000998" cy="504677"/>
          </a:xfrm>
        </p:spPr>
        <p:txBody>
          <a:bodyPr>
            <a:noAutofit/>
          </a:bodyPr>
          <a:lstStyle/>
          <a:p>
            <a:r>
              <a:rPr lang="fr-FR" sz="1800" b="1" dirty="0" smtClean="0">
                <a:latin typeface="Times New Roman" panose="02020603050405020304" pitchFamily="18" charset="0"/>
                <a:cs typeface="Times New Roman" panose="02020603050405020304" pitchFamily="18" charset="0"/>
              </a:rPr>
              <a:t>Taux de vulnérabilité </a:t>
            </a:r>
            <a:r>
              <a:rPr lang="fr-FR" sz="1800" b="1" dirty="0">
                <a:latin typeface="Times New Roman" panose="02020603050405020304" pitchFamily="18" charset="0"/>
                <a:cs typeface="Times New Roman" panose="02020603050405020304" pitchFamily="18" charset="0"/>
              </a:rPr>
              <a:t>multidimensionnelle </a:t>
            </a:r>
            <a:r>
              <a:rPr lang="fr-FR" sz="1800" b="0" dirty="0">
                <a:latin typeface="Times New Roman" panose="02020603050405020304" pitchFamily="18" charset="0"/>
                <a:cs typeface="Times New Roman" panose="02020603050405020304" pitchFamily="18" charset="0"/>
              </a:rPr>
              <a:t>(en%) </a:t>
            </a:r>
          </a:p>
        </p:txBody>
      </p:sp>
      <p:sp>
        <p:nvSpPr>
          <p:cNvPr id="7" name="Text Placeholder 6"/>
          <p:cNvSpPr>
            <a:spLocks noGrp="1"/>
          </p:cNvSpPr>
          <p:nvPr>
            <p:ph type="body" sz="half" idx="2"/>
          </p:nvPr>
        </p:nvSpPr>
        <p:spPr>
          <a:xfrm>
            <a:off x="76773" y="1041009"/>
            <a:ext cx="6880618" cy="5556739"/>
          </a:xfrm>
        </p:spPr>
        <p:txBody>
          <a:bodyPr>
            <a:normAutofit/>
          </a:bodyPr>
          <a:lstStyle/>
          <a:p>
            <a:pPr algn="just"/>
            <a:r>
              <a:rPr lang="fr-FR" sz="2200" b="1" dirty="0">
                <a:solidFill>
                  <a:srgbClr val="C00000"/>
                </a:solidFill>
                <a:latin typeface="Times New Roman" panose="02020603050405020304" pitchFamily="18" charset="0"/>
                <a:cs typeface="Times New Roman" panose="02020603050405020304" pitchFamily="18" charset="0"/>
              </a:rPr>
              <a:t>Au plan </a:t>
            </a:r>
            <a:r>
              <a:rPr lang="fr-FR" sz="2200" b="1" dirty="0" smtClean="0">
                <a:solidFill>
                  <a:srgbClr val="C00000"/>
                </a:solidFill>
                <a:latin typeface="Times New Roman" panose="02020603050405020304" pitchFamily="18" charset="0"/>
                <a:cs typeface="Times New Roman" panose="02020603050405020304" pitchFamily="18" charset="0"/>
              </a:rPr>
              <a:t>national</a:t>
            </a:r>
          </a:p>
          <a:p>
            <a:pPr algn="just"/>
            <a:endParaRPr lang="fr-FR" sz="2200" dirty="0" smtClean="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800" b="1" dirty="0" smtClean="0">
                <a:solidFill>
                  <a:schemeClr val="tx1"/>
                </a:solidFill>
                <a:latin typeface="Times New Roman" panose="02020603050405020304" pitchFamily="18" charset="0"/>
                <a:cs typeface="Times New Roman" panose="02020603050405020304" pitchFamily="18" charset="0"/>
              </a:rPr>
              <a:t>Avec </a:t>
            </a:r>
            <a:r>
              <a:rPr lang="fr-FR" sz="1800" b="1" dirty="0">
                <a:solidFill>
                  <a:schemeClr val="tx1"/>
                </a:solidFill>
                <a:latin typeface="Times New Roman" panose="02020603050405020304" pitchFamily="18" charset="0"/>
                <a:cs typeface="Times New Roman" panose="02020603050405020304" pitchFamily="18" charset="0"/>
              </a:rPr>
              <a:t>une baisse de </a:t>
            </a:r>
            <a:r>
              <a:rPr lang="fr-FR" sz="1800" b="1" dirty="0" smtClean="0">
                <a:solidFill>
                  <a:schemeClr val="tx1"/>
                </a:solidFill>
                <a:latin typeface="Times New Roman" panose="02020603050405020304" pitchFamily="18" charset="0"/>
                <a:cs typeface="Times New Roman" panose="02020603050405020304" pitchFamily="18" charset="0"/>
              </a:rPr>
              <a:t>2,9% </a:t>
            </a:r>
            <a:r>
              <a:rPr lang="fr-FR" sz="1800" b="1" dirty="0">
                <a:solidFill>
                  <a:schemeClr val="tx1"/>
                </a:solidFill>
                <a:latin typeface="Times New Roman" panose="02020603050405020304" pitchFamily="18" charset="0"/>
                <a:cs typeface="Times New Roman" panose="02020603050405020304" pitchFamily="18" charset="0"/>
              </a:rPr>
              <a:t>par an, </a:t>
            </a:r>
            <a:r>
              <a:rPr lang="fr-FR" sz="1800" b="1" dirty="0" smtClean="0">
                <a:solidFill>
                  <a:schemeClr val="tx1"/>
                </a:solidFill>
                <a:latin typeface="Times New Roman" panose="02020603050405020304" pitchFamily="18" charset="0"/>
                <a:cs typeface="Times New Roman" panose="02020603050405020304" pitchFamily="18" charset="0"/>
              </a:rPr>
              <a:t>la population </a:t>
            </a:r>
            <a:r>
              <a:rPr lang="fr-FR" sz="1800" b="1" dirty="0">
                <a:solidFill>
                  <a:schemeClr val="tx1"/>
                </a:solidFill>
                <a:latin typeface="Times New Roman" panose="02020603050405020304" pitchFamily="18" charset="0"/>
                <a:cs typeface="Times New Roman" panose="02020603050405020304" pitchFamily="18" charset="0"/>
              </a:rPr>
              <a:t>en situation de </a:t>
            </a:r>
            <a:r>
              <a:rPr lang="fr-FR" sz="1800" b="1" dirty="0" smtClean="0">
                <a:solidFill>
                  <a:schemeClr val="tx1"/>
                </a:solidFill>
                <a:latin typeface="Times New Roman" panose="02020603050405020304" pitchFamily="18" charset="0"/>
                <a:cs typeface="Times New Roman" panose="02020603050405020304" pitchFamily="18" charset="0"/>
              </a:rPr>
              <a:t>vulnérabilité </a:t>
            </a:r>
            <a:r>
              <a:rPr lang="fr-FR" sz="1800" b="1" dirty="0">
                <a:solidFill>
                  <a:schemeClr val="tx1"/>
                </a:solidFill>
                <a:latin typeface="Times New Roman" panose="02020603050405020304" pitchFamily="18" charset="0"/>
                <a:cs typeface="Times New Roman" panose="02020603050405020304" pitchFamily="18" charset="0"/>
              </a:rPr>
              <a:t>multidimensionnelle est passé de </a:t>
            </a:r>
            <a:r>
              <a:rPr lang="fr-FR" sz="1800" b="1" dirty="0" smtClean="0">
                <a:solidFill>
                  <a:schemeClr val="tx1"/>
                </a:solidFill>
                <a:latin typeface="Times New Roman" panose="02020603050405020304" pitchFamily="18" charset="0"/>
                <a:cs typeface="Times New Roman" panose="02020603050405020304" pitchFamily="18" charset="0"/>
              </a:rPr>
              <a:t>3,9 </a:t>
            </a:r>
            <a:r>
              <a:rPr lang="fr-FR" sz="1800" b="1" dirty="0">
                <a:solidFill>
                  <a:schemeClr val="tx1"/>
                </a:solidFill>
                <a:latin typeface="Times New Roman" panose="02020603050405020304" pitchFamily="18" charset="0"/>
                <a:cs typeface="Times New Roman" panose="02020603050405020304" pitchFamily="18" charset="0"/>
              </a:rPr>
              <a:t>million individus en </a:t>
            </a:r>
            <a:r>
              <a:rPr lang="fr-FR" sz="1800" b="1" dirty="0" smtClean="0">
                <a:solidFill>
                  <a:schemeClr val="tx1"/>
                </a:solidFill>
                <a:latin typeface="Times New Roman" panose="02020603050405020304" pitchFamily="18" charset="0"/>
                <a:cs typeface="Times New Roman" panose="02020603050405020304" pitchFamily="18" charset="0"/>
              </a:rPr>
              <a:t>2014 </a:t>
            </a:r>
            <a:r>
              <a:rPr lang="fr-FR" sz="1800" b="1" dirty="0">
                <a:solidFill>
                  <a:schemeClr val="tx1"/>
                </a:solidFill>
                <a:latin typeface="Times New Roman" panose="02020603050405020304" pitchFamily="18" charset="0"/>
                <a:cs typeface="Times New Roman" panose="02020603050405020304" pitchFamily="18" charset="0"/>
              </a:rPr>
              <a:t>à </a:t>
            </a:r>
            <a:r>
              <a:rPr lang="fr-FR" sz="1800" b="1" dirty="0" smtClean="0">
                <a:solidFill>
                  <a:schemeClr val="tx1"/>
                </a:solidFill>
                <a:latin typeface="Times New Roman" panose="02020603050405020304" pitchFamily="18" charset="0"/>
                <a:cs typeface="Times New Roman" panose="02020603050405020304" pitchFamily="18" charset="0"/>
              </a:rPr>
              <a:t>2,9 </a:t>
            </a:r>
            <a:r>
              <a:rPr lang="fr-FR" sz="1800" b="1" dirty="0">
                <a:solidFill>
                  <a:schemeClr val="tx1"/>
                </a:solidFill>
                <a:latin typeface="Times New Roman" panose="02020603050405020304" pitchFamily="18" charset="0"/>
                <a:cs typeface="Times New Roman" panose="02020603050405020304" pitchFamily="18" charset="0"/>
              </a:rPr>
              <a:t>million d’individus en </a:t>
            </a:r>
            <a:r>
              <a:rPr lang="fr-FR" sz="1800" b="1" dirty="0" smtClean="0">
                <a:solidFill>
                  <a:schemeClr val="tx1"/>
                </a:solidFill>
                <a:latin typeface="Times New Roman" panose="02020603050405020304" pitchFamily="18" charset="0"/>
                <a:cs typeface="Times New Roman" panose="02020603050405020304" pitchFamily="18" charset="0"/>
              </a:rPr>
              <a:t>2024.</a:t>
            </a:r>
          </a:p>
          <a:p>
            <a:pPr marL="457200" indent="-457200" algn="just">
              <a:buFont typeface="Wingdings" panose="05000000000000000000" pitchFamily="2" charset="2"/>
              <a:buChar char="Ø"/>
            </a:pPr>
            <a:endParaRPr lang="fr-FR" sz="18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800" b="1" dirty="0" smtClean="0">
                <a:solidFill>
                  <a:schemeClr val="tx1"/>
                </a:solidFill>
                <a:latin typeface="Times New Roman" panose="02020603050405020304" pitchFamily="18" charset="0"/>
                <a:cs typeface="Times New Roman" panose="02020603050405020304" pitchFamily="18" charset="0"/>
              </a:rPr>
              <a:t>La prévalence de </a:t>
            </a:r>
            <a:r>
              <a:rPr lang="fr-FR" sz="1800" b="1" dirty="0">
                <a:solidFill>
                  <a:schemeClr val="tx1"/>
                </a:solidFill>
                <a:latin typeface="Times New Roman" panose="02020603050405020304" pitchFamily="18" charset="0"/>
                <a:cs typeface="Times New Roman" panose="02020603050405020304" pitchFamily="18" charset="0"/>
              </a:rPr>
              <a:t>la </a:t>
            </a:r>
            <a:r>
              <a:rPr lang="fr-FR" sz="1800" b="1" dirty="0" smtClean="0">
                <a:solidFill>
                  <a:schemeClr val="tx1"/>
                </a:solidFill>
                <a:latin typeface="Times New Roman" panose="02020603050405020304" pitchFamily="18" charset="0"/>
                <a:cs typeface="Times New Roman" panose="02020603050405020304" pitchFamily="18" charset="0"/>
              </a:rPr>
              <a:t>vulnérabilité est ainsi </a:t>
            </a:r>
            <a:r>
              <a:rPr lang="fr-FR" sz="1800" b="1" dirty="0">
                <a:solidFill>
                  <a:schemeClr val="tx1"/>
                </a:solidFill>
                <a:latin typeface="Times New Roman" panose="02020603050405020304" pitchFamily="18" charset="0"/>
                <a:cs typeface="Times New Roman" panose="02020603050405020304" pitchFamily="18" charset="0"/>
              </a:rPr>
              <a:t>passée de </a:t>
            </a:r>
            <a:r>
              <a:rPr lang="fr-FR" sz="1800" b="1" dirty="0" smtClean="0">
                <a:solidFill>
                  <a:schemeClr val="tx1"/>
                </a:solidFill>
                <a:latin typeface="Times New Roman" panose="02020603050405020304" pitchFamily="18" charset="0"/>
                <a:cs typeface="Times New Roman" panose="02020603050405020304" pitchFamily="18" charset="0"/>
              </a:rPr>
              <a:t>11,7% </a:t>
            </a:r>
            <a:r>
              <a:rPr lang="fr-FR" sz="1800" b="1" dirty="0">
                <a:solidFill>
                  <a:schemeClr val="tx1"/>
                </a:solidFill>
                <a:latin typeface="Times New Roman" panose="02020603050405020304" pitchFamily="18" charset="0"/>
                <a:cs typeface="Times New Roman" panose="02020603050405020304" pitchFamily="18" charset="0"/>
              </a:rPr>
              <a:t>à </a:t>
            </a:r>
            <a:r>
              <a:rPr lang="fr-FR" sz="1800" b="1" dirty="0" smtClean="0">
                <a:solidFill>
                  <a:schemeClr val="tx1"/>
                </a:solidFill>
                <a:latin typeface="Times New Roman" panose="02020603050405020304" pitchFamily="18" charset="0"/>
                <a:cs typeface="Times New Roman" panose="02020603050405020304" pitchFamily="18" charset="0"/>
              </a:rPr>
              <a:t>8,1%, entre les eux périodes, </a:t>
            </a:r>
            <a:r>
              <a:rPr lang="fr-FR" sz="1800" b="1" dirty="0">
                <a:solidFill>
                  <a:schemeClr val="tx1"/>
                </a:solidFill>
                <a:latin typeface="Times New Roman" panose="02020603050405020304" pitchFamily="18" charset="0"/>
                <a:cs typeface="Times New Roman" panose="02020603050405020304" pitchFamily="18" charset="0"/>
              </a:rPr>
              <a:t>à l’échelle nationale, de </a:t>
            </a:r>
            <a:r>
              <a:rPr lang="fr-FR" sz="1800" b="1" dirty="0" smtClean="0">
                <a:solidFill>
                  <a:schemeClr val="tx1"/>
                </a:solidFill>
                <a:latin typeface="Times New Roman" panose="02020603050405020304" pitchFamily="18" charset="0"/>
                <a:cs typeface="Times New Roman" panose="02020603050405020304" pitchFamily="18" charset="0"/>
              </a:rPr>
              <a:t>4,6% </a:t>
            </a:r>
            <a:r>
              <a:rPr lang="fr-FR" sz="1800" b="1" dirty="0">
                <a:solidFill>
                  <a:schemeClr val="tx1"/>
                </a:solidFill>
                <a:latin typeface="Times New Roman" panose="02020603050405020304" pitchFamily="18" charset="0"/>
                <a:cs typeface="Times New Roman" panose="02020603050405020304" pitchFamily="18" charset="0"/>
              </a:rPr>
              <a:t>à </a:t>
            </a:r>
            <a:r>
              <a:rPr lang="fr-FR" sz="1800" b="1" dirty="0" smtClean="0">
                <a:solidFill>
                  <a:schemeClr val="tx1"/>
                </a:solidFill>
                <a:latin typeface="Times New Roman" panose="02020603050405020304" pitchFamily="18" charset="0"/>
                <a:cs typeface="Times New Roman" panose="02020603050405020304" pitchFamily="18" charset="0"/>
              </a:rPr>
              <a:t>2,3% </a:t>
            </a:r>
            <a:r>
              <a:rPr lang="fr-FR" sz="1800" b="1" dirty="0">
                <a:solidFill>
                  <a:schemeClr val="tx1"/>
                </a:solidFill>
                <a:latin typeface="Times New Roman" panose="02020603050405020304" pitchFamily="18" charset="0"/>
                <a:cs typeface="Times New Roman" panose="02020603050405020304" pitchFamily="18" charset="0"/>
              </a:rPr>
              <a:t>en milieu urbain, et de </a:t>
            </a:r>
            <a:r>
              <a:rPr lang="fr-FR" sz="1800" b="1" dirty="0" smtClean="0">
                <a:solidFill>
                  <a:schemeClr val="tx1"/>
                </a:solidFill>
                <a:latin typeface="Times New Roman" panose="02020603050405020304" pitchFamily="18" charset="0"/>
                <a:cs typeface="Times New Roman" panose="02020603050405020304" pitchFamily="18" charset="0"/>
              </a:rPr>
              <a:t>22,4% </a:t>
            </a:r>
            <a:r>
              <a:rPr lang="fr-FR" sz="1800" b="1" dirty="0">
                <a:solidFill>
                  <a:schemeClr val="tx1"/>
                </a:solidFill>
                <a:latin typeface="Times New Roman" panose="02020603050405020304" pitchFamily="18" charset="0"/>
                <a:cs typeface="Times New Roman" panose="02020603050405020304" pitchFamily="18" charset="0"/>
              </a:rPr>
              <a:t>à </a:t>
            </a:r>
            <a:r>
              <a:rPr lang="fr-FR" sz="1800" b="1" dirty="0" smtClean="0">
                <a:solidFill>
                  <a:schemeClr val="tx1"/>
                </a:solidFill>
                <a:latin typeface="Times New Roman" panose="02020603050405020304" pitchFamily="18" charset="0"/>
                <a:cs typeface="Times New Roman" panose="02020603050405020304" pitchFamily="18" charset="0"/>
              </a:rPr>
              <a:t>17,8% </a:t>
            </a:r>
            <a:r>
              <a:rPr lang="fr-FR" sz="1800" b="1" dirty="0">
                <a:solidFill>
                  <a:schemeClr val="tx1"/>
                </a:solidFill>
                <a:latin typeface="Times New Roman" panose="02020603050405020304" pitchFamily="18" charset="0"/>
                <a:cs typeface="Times New Roman" panose="02020603050405020304" pitchFamily="18" charset="0"/>
              </a:rPr>
              <a:t>en milieu rural</a:t>
            </a:r>
            <a:r>
              <a:rPr lang="fr-FR" sz="18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endParaRPr lang="fr-FR" sz="18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800" b="1" dirty="0">
                <a:solidFill>
                  <a:schemeClr val="tx1"/>
                </a:solidFill>
                <a:latin typeface="Times New Roman" panose="02020603050405020304" pitchFamily="18" charset="0"/>
                <a:cs typeface="Times New Roman" panose="02020603050405020304" pitchFamily="18" charset="0"/>
              </a:rPr>
              <a:t>La </a:t>
            </a:r>
            <a:r>
              <a:rPr lang="fr-FR" sz="1800" b="1" dirty="0" smtClean="0">
                <a:solidFill>
                  <a:schemeClr val="tx1"/>
                </a:solidFill>
                <a:latin typeface="Times New Roman" panose="02020603050405020304" pitchFamily="18" charset="0"/>
                <a:cs typeface="Times New Roman" panose="02020603050405020304" pitchFamily="18" charset="0"/>
              </a:rPr>
              <a:t>vulnérabilité </a:t>
            </a:r>
            <a:r>
              <a:rPr lang="fr-FR" sz="1800" b="1" dirty="0">
                <a:solidFill>
                  <a:schemeClr val="tx1"/>
                </a:solidFill>
                <a:latin typeface="Times New Roman" panose="02020603050405020304" pitchFamily="18" charset="0"/>
                <a:cs typeface="Times New Roman" panose="02020603050405020304" pitchFamily="18" charset="0"/>
              </a:rPr>
              <a:t>multidimensionnelle demeure </a:t>
            </a:r>
            <a:r>
              <a:rPr lang="fr-FR" sz="1800" b="1" dirty="0" smtClean="0">
                <a:solidFill>
                  <a:schemeClr val="tx1"/>
                </a:solidFill>
                <a:latin typeface="Times New Roman" panose="02020603050405020304" pitchFamily="18" charset="0"/>
                <a:cs typeface="Times New Roman" panose="02020603050405020304" pitchFamily="18" charset="0"/>
              </a:rPr>
              <a:t>également </a:t>
            </a:r>
            <a:r>
              <a:rPr lang="fr-FR" sz="1800" b="1" dirty="0">
                <a:solidFill>
                  <a:schemeClr val="tx1"/>
                </a:solidFill>
                <a:latin typeface="Times New Roman" panose="02020603050405020304" pitchFamily="18" charset="0"/>
                <a:cs typeface="Times New Roman" panose="02020603050405020304" pitchFamily="18" charset="0"/>
              </a:rPr>
              <a:t>un phénomène </a:t>
            </a:r>
            <a:r>
              <a:rPr lang="fr-FR" sz="1800" b="1" dirty="0" smtClean="0">
                <a:solidFill>
                  <a:schemeClr val="tx1"/>
                </a:solidFill>
                <a:latin typeface="Times New Roman" panose="02020603050405020304" pitchFamily="18" charset="0"/>
                <a:cs typeface="Times New Roman" panose="02020603050405020304" pitchFamily="18" charset="0"/>
              </a:rPr>
              <a:t>rural : en 2024</a:t>
            </a:r>
            <a:r>
              <a:rPr lang="fr-FR" sz="1800" b="1" dirty="0">
                <a:solidFill>
                  <a:schemeClr val="tx1"/>
                </a:solidFill>
                <a:latin typeface="Times New Roman" panose="02020603050405020304" pitchFamily="18" charset="0"/>
                <a:cs typeface="Times New Roman" panose="02020603050405020304" pitchFamily="18" charset="0"/>
              </a:rPr>
              <a:t>, </a:t>
            </a:r>
            <a:r>
              <a:rPr lang="fr-FR" sz="1800" b="1" dirty="0" smtClean="0">
                <a:solidFill>
                  <a:schemeClr val="tx1"/>
                </a:solidFill>
                <a:latin typeface="Times New Roman" panose="02020603050405020304" pitchFamily="18" charset="0"/>
                <a:cs typeface="Times New Roman" panose="02020603050405020304" pitchFamily="18" charset="0"/>
              </a:rPr>
              <a:t>82,0% </a:t>
            </a:r>
            <a:r>
              <a:rPr lang="fr-FR" sz="1800" b="1" dirty="0">
                <a:solidFill>
                  <a:schemeClr val="tx1"/>
                </a:solidFill>
                <a:latin typeface="Times New Roman" panose="02020603050405020304" pitchFamily="18" charset="0"/>
                <a:cs typeface="Times New Roman" panose="02020603050405020304" pitchFamily="18" charset="0"/>
              </a:rPr>
              <a:t>des personnes </a:t>
            </a:r>
            <a:r>
              <a:rPr lang="fr-FR" sz="1800" b="1" dirty="0" err="1">
                <a:solidFill>
                  <a:schemeClr val="tx1"/>
                </a:solidFill>
                <a:latin typeface="Times New Roman" panose="02020603050405020304" pitchFamily="18" charset="0"/>
                <a:cs typeface="Times New Roman" panose="02020603050405020304" pitchFamily="18" charset="0"/>
              </a:rPr>
              <a:t>multidimensionnellement</a:t>
            </a:r>
            <a:r>
              <a:rPr lang="fr-FR" sz="1800" b="1" dirty="0">
                <a:solidFill>
                  <a:schemeClr val="tx1"/>
                </a:solidFill>
                <a:latin typeface="Times New Roman" panose="02020603050405020304" pitchFamily="18" charset="0"/>
                <a:cs typeface="Times New Roman" panose="02020603050405020304" pitchFamily="18" charset="0"/>
              </a:rPr>
              <a:t> </a:t>
            </a:r>
            <a:r>
              <a:rPr lang="fr-FR" sz="1800" b="1" dirty="0" smtClean="0">
                <a:solidFill>
                  <a:schemeClr val="tx1"/>
                </a:solidFill>
                <a:latin typeface="Times New Roman" panose="02020603050405020304" pitchFamily="18" charset="0"/>
                <a:cs typeface="Times New Roman" panose="02020603050405020304" pitchFamily="18" charset="0"/>
              </a:rPr>
              <a:t>vulnérables </a:t>
            </a:r>
            <a:r>
              <a:rPr lang="fr-FR" sz="1800" b="1" dirty="0">
                <a:solidFill>
                  <a:schemeClr val="tx1"/>
                </a:solidFill>
                <a:latin typeface="Times New Roman" panose="02020603050405020304" pitchFamily="18" charset="0"/>
                <a:cs typeface="Times New Roman" panose="02020603050405020304" pitchFamily="18" charset="0"/>
              </a:rPr>
              <a:t>vivent dans le milieu </a:t>
            </a:r>
            <a:r>
              <a:rPr lang="fr-FR" sz="1800" b="1" dirty="0" smtClean="0">
                <a:solidFill>
                  <a:schemeClr val="tx1"/>
                </a:solidFill>
                <a:latin typeface="Times New Roman" panose="02020603050405020304" pitchFamily="18" charset="0"/>
                <a:cs typeface="Times New Roman" panose="02020603050405020304" pitchFamily="18" charset="0"/>
              </a:rPr>
              <a:t>rural. </a:t>
            </a:r>
            <a:endParaRPr lang="fr-FR" sz="1800" b="1"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fr-FR" sz="2200" dirty="0">
              <a:solidFill>
                <a:schemeClr val="tx1"/>
              </a:solidFill>
              <a:latin typeface="Times New Roman" panose="02020603050405020304" pitchFamily="18" charset="0"/>
              <a:cs typeface="Times New Roman" panose="02020603050405020304" pitchFamily="18" charset="0"/>
            </a:endParaRPr>
          </a:p>
          <a:p>
            <a:pPr algn="just"/>
            <a:endParaRPr lang="fr-FR" sz="2200" dirty="0">
              <a:solidFill>
                <a:schemeClr val="tx1"/>
              </a:solidFill>
              <a:latin typeface="Times New Roman" panose="02020603050405020304" pitchFamily="18" charset="0"/>
              <a:cs typeface="Times New Roman" panose="02020603050405020304" pitchFamily="18" charset="0"/>
            </a:endParaRPr>
          </a:p>
          <a:p>
            <a:endParaRPr lang="fr-FR" dirty="0"/>
          </a:p>
        </p:txBody>
      </p:sp>
      <p:graphicFrame>
        <p:nvGraphicFramePr>
          <p:cNvPr id="13" name="Chart 5">
            <a:extLst>
              <a:ext uri="{FF2B5EF4-FFF2-40B4-BE49-F238E27FC236}">
                <a16:creationId xmlns:a16="http://schemas.microsoft.com/office/drawing/2014/main" id="{F1EFC14D-9EA6-44FE-AF1E-AF17457721C7}"/>
              </a:ext>
            </a:extLst>
          </p:cNvPr>
          <p:cNvGraphicFramePr>
            <a:graphicFrameLocks/>
          </p:cNvGraphicFramePr>
          <p:nvPr>
            <p:extLst>
              <p:ext uri="{D42A27DB-BD31-4B8C-83A1-F6EECF244321}">
                <p14:modId xmlns:p14="http://schemas.microsoft.com/office/powerpoint/2010/main" val="871327191"/>
              </p:ext>
            </p:extLst>
          </p:nvPr>
        </p:nvGraphicFramePr>
        <p:xfrm>
          <a:off x="7368666" y="2020186"/>
          <a:ext cx="4693920" cy="4293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524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497"/>
            <a:ext cx="6921306" cy="548641"/>
          </a:xfrm>
        </p:spPr>
        <p:txBody>
          <a:bodyPr>
            <a:noAutofit/>
          </a:bodyPr>
          <a:lstStyle/>
          <a:p>
            <a:pPr algn="ctr"/>
            <a:r>
              <a:rPr lang="fr-FR" sz="1600" b="1" dirty="0">
                <a:latin typeface="Times New Roman" panose="02020603050405020304" pitchFamily="18" charset="0"/>
                <a:cs typeface="Times New Roman" panose="02020603050405020304" pitchFamily="18" charset="0"/>
              </a:rPr>
              <a:t>Décomposition de la pauvreté multidimensionnelle (PM) </a:t>
            </a:r>
            <a:r>
              <a:rPr lang="fr-FR" sz="1600" b="1" dirty="0" smtClean="0">
                <a:latin typeface="Times New Roman" panose="02020603050405020304" pitchFamily="18" charset="0"/>
                <a:cs typeface="Times New Roman" panose="02020603050405020304" pitchFamily="18" charset="0"/>
              </a:rPr>
              <a:t/>
            </a:r>
            <a:br>
              <a:rPr lang="fr-FR" sz="1600" b="1" dirty="0" smtClean="0">
                <a:latin typeface="Times New Roman" panose="02020603050405020304" pitchFamily="18" charset="0"/>
                <a:cs typeface="Times New Roman" panose="02020603050405020304" pitchFamily="18" charset="0"/>
              </a:rPr>
            </a:br>
            <a:r>
              <a:rPr lang="fr-FR" sz="1600" b="1" dirty="0" smtClean="0">
                <a:latin typeface="Times New Roman" panose="02020603050405020304" pitchFamily="18" charset="0"/>
                <a:cs typeface="Times New Roman" panose="02020603050405020304" pitchFamily="18" charset="0"/>
              </a:rPr>
              <a:t>par </a:t>
            </a:r>
            <a:r>
              <a:rPr lang="fr-FR" sz="1600" b="1" dirty="0">
                <a:latin typeface="Times New Roman" panose="02020603050405020304" pitchFamily="18" charset="0"/>
                <a:cs typeface="Times New Roman" panose="02020603050405020304" pitchFamily="18" charset="0"/>
              </a:rPr>
              <a:t>source de </a:t>
            </a:r>
            <a:r>
              <a:rPr lang="fr-FR" sz="1600" b="1" dirty="0" smtClean="0">
                <a:latin typeface="Times New Roman" panose="02020603050405020304" pitchFamily="18" charset="0"/>
                <a:cs typeface="Times New Roman" panose="02020603050405020304" pitchFamily="18" charset="0"/>
              </a:rPr>
              <a:t>privation </a:t>
            </a:r>
            <a:r>
              <a:rPr lang="fr-FR" sz="1600" b="0" dirty="0" smtClean="0">
                <a:latin typeface="Times New Roman" panose="02020603050405020304" pitchFamily="18" charset="0"/>
                <a:cs typeface="Times New Roman" panose="02020603050405020304" pitchFamily="18" charset="0"/>
              </a:rPr>
              <a:t>(en %) </a:t>
            </a:r>
            <a:endParaRPr lang="fr-FR" sz="1600" b="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6018028" y="901149"/>
            <a:ext cx="6050217" cy="5659139"/>
          </a:xfrm>
        </p:spPr>
        <p:txBody>
          <a:bodyPr>
            <a:noAutofit/>
          </a:bodyPr>
          <a:lstStyle/>
          <a:p>
            <a:pPr marL="285750" indent="-285750" algn="just">
              <a:buFont typeface="Wingdings" panose="05000000000000000000" pitchFamily="2" charset="2"/>
              <a:buChar char="Ø"/>
            </a:pPr>
            <a:r>
              <a:rPr lang="fr-FR" sz="1600" b="1" dirty="0">
                <a:solidFill>
                  <a:schemeClr val="tx1"/>
                </a:solidFill>
                <a:latin typeface="Times New Roman" panose="02020603050405020304" pitchFamily="18" charset="0"/>
                <a:ea typeface="Calibri" panose="020F0502020204030204" pitchFamily="34" charset="0"/>
              </a:rPr>
              <a:t>Les privations liées à la scolarisation des adultes constituent la principale source de la </a:t>
            </a:r>
            <a:r>
              <a:rPr lang="fr-FR" sz="1600" b="1" dirty="0" smtClean="0">
                <a:solidFill>
                  <a:schemeClr val="tx1"/>
                </a:solidFill>
                <a:latin typeface="Times New Roman" panose="02020603050405020304" pitchFamily="18" charset="0"/>
                <a:ea typeface="Calibri" panose="020F0502020204030204" pitchFamily="34" charset="0"/>
              </a:rPr>
              <a:t>PM. </a:t>
            </a:r>
            <a:r>
              <a:rPr lang="fr-FR" sz="1600" b="1" dirty="0">
                <a:solidFill>
                  <a:schemeClr val="tx1"/>
                </a:solidFill>
                <a:latin typeface="Times New Roman" panose="02020603050405020304" pitchFamily="18" charset="0"/>
                <a:ea typeface="Calibri" panose="020F0502020204030204" pitchFamily="34" charset="0"/>
              </a:rPr>
              <a:t>Elles </a:t>
            </a:r>
            <a:r>
              <a:rPr lang="fr-FR" sz="1600" b="1" dirty="0" smtClean="0">
                <a:solidFill>
                  <a:schemeClr val="tx1"/>
                </a:solidFill>
                <a:latin typeface="Times New Roman" panose="02020603050405020304" pitchFamily="18" charset="0"/>
                <a:ea typeface="Calibri" panose="020F0502020204030204" pitchFamily="34" charset="0"/>
              </a:rPr>
              <a:t>expliquent, </a:t>
            </a:r>
            <a:r>
              <a:rPr lang="fr-FR" sz="1600" b="1" dirty="0">
                <a:solidFill>
                  <a:schemeClr val="tx1"/>
                </a:solidFill>
                <a:latin typeface="Times New Roman" panose="02020603050405020304" pitchFamily="18" charset="0"/>
                <a:ea typeface="Calibri" panose="020F0502020204030204" pitchFamily="34" charset="0"/>
              </a:rPr>
              <a:t>à elles </a:t>
            </a:r>
            <a:r>
              <a:rPr lang="fr-FR" sz="1600" b="1" dirty="0" smtClean="0">
                <a:solidFill>
                  <a:schemeClr val="tx1"/>
                </a:solidFill>
                <a:latin typeface="Times New Roman" panose="02020603050405020304" pitchFamily="18" charset="0"/>
                <a:ea typeface="Calibri" panose="020F0502020204030204" pitchFamily="34" charset="0"/>
              </a:rPr>
              <a:t>seules, 32,8% </a:t>
            </a:r>
            <a:r>
              <a:rPr lang="fr-FR" sz="1600" b="1" dirty="0">
                <a:solidFill>
                  <a:schemeClr val="tx1"/>
                </a:solidFill>
                <a:latin typeface="Times New Roman" panose="02020603050405020304" pitchFamily="18" charset="0"/>
                <a:ea typeface="Calibri" panose="020F0502020204030204" pitchFamily="34" charset="0"/>
              </a:rPr>
              <a:t>de la pauvreté au niveau national, </a:t>
            </a:r>
            <a:r>
              <a:rPr lang="fr-FR" sz="1600" b="1" dirty="0" smtClean="0">
                <a:solidFill>
                  <a:schemeClr val="tx1"/>
                </a:solidFill>
                <a:latin typeface="Times New Roman" panose="02020603050405020304" pitchFamily="18" charset="0"/>
                <a:ea typeface="Calibri" panose="020F0502020204030204" pitchFamily="34" charset="0"/>
              </a:rPr>
              <a:t>34,9% </a:t>
            </a:r>
            <a:r>
              <a:rPr lang="fr-FR" sz="1600" b="1" dirty="0">
                <a:solidFill>
                  <a:schemeClr val="tx1"/>
                </a:solidFill>
                <a:latin typeface="Times New Roman" panose="02020603050405020304" pitchFamily="18" charset="0"/>
                <a:ea typeface="Calibri" panose="020F0502020204030204" pitchFamily="34" charset="0"/>
              </a:rPr>
              <a:t>en milieu urbain et </a:t>
            </a:r>
            <a:r>
              <a:rPr lang="fr-FR" sz="1600" b="1" dirty="0" smtClean="0">
                <a:solidFill>
                  <a:schemeClr val="tx1"/>
                </a:solidFill>
                <a:latin typeface="Times New Roman" panose="02020603050405020304" pitchFamily="18" charset="0"/>
                <a:ea typeface="Calibri" panose="020F0502020204030204" pitchFamily="34" charset="0"/>
              </a:rPr>
              <a:t>32,0% </a:t>
            </a:r>
            <a:r>
              <a:rPr lang="fr-FR" sz="1600" b="1" dirty="0">
                <a:solidFill>
                  <a:schemeClr val="tx1"/>
                </a:solidFill>
                <a:latin typeface="Times New Roman" panose="02020603050405020304" pitchFamily="18" charset="0"/>
                <a:ea typeface="Calibri" panose="020F0502020204030204" pitchFamily="34" charset="0"/>
              </a:rPr>
              <a:t>en milieu rural, confirmant le rôle déterminant </a:t>
            </a:r>
            <a:r>
              <a:rPr lang="fr-FR" sz="1600" b="1" dirty="0" smtClean="0">
                <a:solidFill>
                  <a:schemeClr val="tx1"/>
                </a:solidFill>
                <a:latin typeface="Times New Roman" panose="02020603050405020304" pitchFamily="18" charset="0"/>
                <a:ea typeface="Calibri" panose="020F0502020204030204" pitchFamily="34" charset="0"/>
              </a:rPr>
              <a:t>des déficits accumulés en capital humain chez les générations antérieures </a:t>
            </a:r>
            <a:r>
              <a:rPr lang="fr-FR" sz="1600" b="1" dirty="0">
                <a:solidFill>
                  <a:schemeClr val="tx1"/>
                </a:solidFill>
                <a:latin typeface="Times New Roman" panose="02020603050405020304" pitchFamily="18" charset="0"/>
                <a:ea typeface="Calibri" panose="020F0502020204030204" pitchFamily="34" charset="0"/>
              </a:rPr>
              <a:t>dans la reproduction des inégalités de bien-être</a:t>
            </a:r>
            <a:r>
              <a:rPr lang="fr-FR" sz="1600" b="1" dirty="0" smtClean="0">
                <a:solidFill>
                  <a:schemeClr val="tx1"/>
                </a:solidFill>
                <a:latin typeface="Times New Roman" panose="02020603050405020304" pitchFamily="18" charset="0"/>
                <a:ea typeface="Calibri" panose="020F0502020204030204" pitchFamily="34" charset="0"/>
              </a:rPr>
              <a:t>.</a:t>
            </a:r>
          </a:p>
          <a:p>
            <a:pPr algn="just"/>
            <a:endParaRPr lang="fr-FR" sz="1600" b="1" dirty="0">
              <a:solidFill>
                <a:schemeClr val="tx1"/>
              </a:solidFill>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fr-FR" sz="1600" b="1" dirty="0">
                <a:solidFill>
                  <a:schemeClr val="tx1"/>
                </a:solidFill>
                <a:latin typeface="Times New Roman" panose="02020603050405020304" pitchFamily="18" charset="0"/>
                <a:ea typeface="Calibri" panose="020F0502020204030204" pitchFamily="34" charset="0"/>
              </a:rPr>
              <a:t>La non-scolarisation des enfants contribue à hauteur de </a:t>
            </a:r>
            <a:r>
              <a:rPr lang="fr-FR" sz="1600" b="1" dirty="0" smtClean="0">
                <a:solidFill>
                  <a:schemeClr val="tx1"/>
                </a:solidFill>
                <a:latin typeface="Times New Roman" panose="02020603050405020304" pitchFamily="18" charset="0"/>
                <a:ea typeface="Calibri" panose="020F0502020204030204" pitchFamily="34" charset="0"/>
              </a:rPr>
              <a:t>14,7% </a:t>
            </a:r>
            <a:r>
              <a:rPr lang="fr-FR" sz="1600" b="1" dirty="0">
                <a:solidFill>
                  <a:schemeClr val="tx1"/>
                </a:solidFill>
                <a:latin typeface="Times New Roman" panose="02020603050405020304" pitchFamily="18" charset="0"/>
                <a:ea typeface="Calibri" panose="020F0502020204030204" pitchFamily="34" charset="0"/>
              </a:rPr>
              <a:t>à la PM au niveau national , </a:t>
            </a:r>
            <a:r>
              <a:rPr lang="fr-FR" sz="1600" b="1" dirty="0" smtClean="0">
                <a:solidFill>
                  <a:schemeClr val="tx1"/>
                </a:solidFill>
                <a:latin typeface="Times New Roman" panose="02020603050405020304" pitchFamily="18" charset="0"/>
                <a:ea typeface="Calibri" panose="020F0502020204030204" pitchFamily="34" charset="0"/>
              </a:rPr>
              <a:t>18,4% </a:t>
            </a:r>
            <a:r>
              <a:rPr lang="fr-FR" sz="1600" b="1" dirty="0">
                <a:solidFill>
                  <a:schemeClr val="tx1"/>
                </a:solidFill>
                <a:latin typeface="Times New Roman" panose="02020603050405020304" pitchFamily="18" charset="0"/>
                <a:ea typeface="Calibri" panose="020F0502020204030204" pitchFamily="34" charset="0"/>
              </a:rPr>
              <a:t>en milieu urbain et </a:t>
            </a:r>
            <a:r>
              <a:rPr lang="fr-FR" sz="1600" b="1" dirty="0" smtClean="0">
                <a:solidFill>
                  <a:schemeClr val="tx1"/>
                </a:solidFill>
                <a:latin typeface="Times New Roman" panose="02020603050405020304" pitchFamily="18" charset="0"/>
                <a:ea typeface="Calibri" panose="020F0502020204030204" pitchFamily="34" charset="0"/>
              </a:rPr>
              <a:t>13,2% </a:t>
            </a:r>
            <a:r>
              <a:rPr lang="fr-FR" sz="1600" b="1" dirty="0">
                <a:solidFill>
                  <a:schemeClr val="tx1"/>
                </a:solidFill>
                <a:latin typeface="Times New Roman" panose="02020603050405020304" pitchFamily="18" charset="0"/>
                <a:ea typeface="Calibri" panose="020F0502020204030204" pitchFamily="34" charset="0"/>
              </a:rPr>
              <a:t>en milieu rural. </a:t>
            </a:r>
            <a:endParaRPr lang="fr-FR" sz="1600" b="1" dirty="0" smtClean="0">
              <a:solidFill>
                <a:schemeClr val="tx1"/>
              </a:solidFill>
              <a:latin typeface="Times New Roman" panose="02020603050405020304" pitchFamily="18" charset="0"/>
              <a:ea typeface="Calibri" panose="020F0502020204030204" pitchFamily="34" charset="0"/>
            </a:endParaRPr>
          </a:p>
          <a:p>
            <a:pPr algn="just"/>
            <a:endParaRPr lang="fr-FR" sz="1600" b="1" dirty="0">
              <a:solidFill>
                <a:schemeClr val="tx1"/>
              </a:solidFill>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fr-FR" sz="1600" b="1" dirty="0">
                <a:solidFill>
                  <a:schemeClr val="tx1"/>
                </a:solidFill>
                <a:latin typeface="Times New Roman" panose="02020603050405020304" pitchFamily="18" charset="0"/>
                <a:ea typeface="Calibri" panose="020F0502020204030204" pitchFamily="34" charset="0"/>
              </a:rPr>
              <a:t>Dans </a:t>
            </a:r>
            <a:r>
              <a:rPr lang="fr-FR" sz="1600" b="1" dirty="0" smtClean="0">
                <a:solidFill>
                  <a:schemeClr val="tx1"/>
                </a:solidFill>
                <a:latin typeface="Times New Roman" panose="02020603050405020304" pitchFamily="18" charset="0"/>
                <a:ea typeface="Calibri" panose="020F0502020204030204" pitchFamily="34" charset="0"/>
              </a:rPr>
              <a:t>l’ensemble, </a:t>
            </a:r>
            <a:r>
              <a:rPr lang="fr-FR" sz="1600" b="1" dirty="0">
                <a:solidFill>
                  <a:schemeClr val="tx1"/>
                </a:solidFill>
                <a:latin typeface="Times New Roman" panose="02020603050405020304" pitchFamily="18" charset="0"/>
                <a:ea typeface="Calibri" panose="020F0502020204030204" pitchFamily="34" charset="0"/>
              </a:rPr>
              <a:t>les déficits en termes d’éducation expliquent </a:t>
            </a:r>
            <a:r>
              <a:rPr lang="fr-FR" sz="1600" b="1" dirty="0" smtClean="0">
                <a:solidFill>
                  <a:schemeClr val="tx1"/>
                </a:solidFill>
                <a:latin typeface="Times New Roman" panose="02020603050405020304" pitchFamily="18" charset="0"/>
                <a:ea typeface="Calibri" panose="020F0502020204030204" pitchFamily="34" charset="0"/>
              </a:rPr>
              <a:t>près </a:t>
            </a:r>
            <a:r>
              <a:rPr lang="fr-FR" sz="1600" b="1" dirty="0">
                <a:solidFill>
                  <a:schemeClr val="tx1"/>
                </a:solidFill>
                <a:latin typeface="Times New Roman" panose="02020603050405020304" pitchFamily="18" charset="0"/>
                <a:ea typeface="Calibri" panose="020F0502020204030204" pitchFamily="34" charset="0"/>
              </a:rPr>
              <a:t>de la moitié de la PM au niveau national </a:t>
            </a:r>
            <a:r>
              <a:rPr lang="fr-FR" sz="1600" b="1" dirty="0" smtClean="0">
                <a:solidFill>
                  <a:schemeClr val="tx1"/>
                </a:solidFill>
                <a:latin typeface="Times New Roman" panose="02020603050405020304" pitchFamily="18" charset="0"/>
                <a:ea typeface="Calibri" panose="020F0502020204030204" pitchFamily="34" charset="0"/>
              </a:rPr>
              <a:t>(47,5%),  près </a:t>
            </a:r>
            <a:r>
              <a:rPr lang="fr-FR" sz="1600" b="1" dirty="0">
                <a:solidFill>
                  <a:schemeClr val="tx1"/>
                </a:solidFill>
                <a:latin typeface="Times New Roman" panose="02020603050405020304" pitchFamily="18" charset="0"/>
                <a:ea typeface="Calibri" panose="020F0502020204030204" pitchFamily="34" charset="0"/>
              </a:rPr>
              <a:t>de </a:t>
            </a:r>
            <a:r>
              <a:rPr lang="fr-FR" sz="1600" b="1" dirty="0" smtClean="0">
                <a:solidFill>
                  <a:schemeClr val="tx1"/>
                </a:solidFill>
                <a:latin typeface="Times New Roman" panose="02020603050405020304" pitchFamily="18" charset="0"/>
                <a:ea typeface="Calibri" panose="020F0502020204030204" pitchFamily="34" charset="0"/>
              </a:rPr>
              <a:t>53% </a:t>
            </a:r>
            <a:r>
              <a:rPr lang="fr-FR" sz="1600" b="1" dirty="0">
                <a:solidFill>
                  <a:schemeClr val="tx1"/>
                </a:solidFill>
                <a:latin typeface="Times New Roman" panose="02020603050405020304" pitchFamily="18" charset="0"/>
                <a:ea typeface="Calibri" panose="020F0502020204030204" pitchFamily="34" charset="0"/>
              </a:rPr>
              <a:t>en milieu urbain et de </a:t>
            </a:r>
            <a:r>
              <a:rPr lang="fr-FR" sz="1600" b="1" dirty="0" smtClean="0">
                <a:solidFill>
                  <a:schemeClr val="tx1"/>
                </a:solidFill>
                <a:latin typeface="Times New Roman" panose="02020603050405020304" pitchFamily="18" charset="0"/>
                <a:ea typeface="Calibri" panose="020F0502020204030204" pitchFamily="34" charset="0"/>
              </a:rPr>
              <a:t>44,2% </a:t>
            </a:r>
            <a:r>
              <a:rPr lang="fr-FR" sz="1600" b="1" dirty="0">
                <a:solidFill>
                  <a:schemeClr val="tx1"/>
                </a:solidFill>
                <a:latin typeface="Times New Roman" panose="02020603050405020304" pitchFamily="18" charset="0"/>
                <a:ea typeface="Calibri" panose="020F0502020204030204" pitchFamily="34" charset="0"/>
              </a:rPr>
              <a:t>en milieu </a:t>
            </a:r>
            <a:r>
              <a:rPr lang="fr-FR" sz="1600" b="1" dirty="0" smtClean="0">
                <a:solidFill>
                  <a:schemeClr val="tx1"/>
                </a:solidFill>
                <a:latin typeface="Times New Roman" panose="02020603050405020304" pitchFamily="18" charset="0"/>
                <a:ea typeface="Calibri" panose="020F0502020204030204" pitchFamily="34" charset="0"/>
              </a:rPr>
              <a:t>rural.</a:t>
            </a:r>
          </a:p>
          <a:p>
            <a:pPr algn="just"/>
            <a:endParaRPr lang="fr-FR" sz="1600" b="1" dirty="0">
              <a:solidFill>
                <a:schemeClr val="tx1"/>
              </a:solidFill>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Ø"/>
            </a:pPr>
            <a:r>
              <a:rPr lang="fr-FR" sz="1600" b="1" dirty="0">
                <a:solidFill>
                  <a:schemeClr val="tx1"/>
                </a:solidFill>
                <a:latin typeface="Times New Roman" panose="02020603050405020304" pitchFamily="18" charset="0"/>
                <a:ea typeface="Calibri" panose="020F0502020204030204" pitchFamily="34" charset="0"/>
              </a:rPr>
              <a:t>Les privations en termes </a:t>
            </a:r>
            <a:r>
              <a:rPr lang="fr-FR" sz="1600" b="1" dirty="0" smtClean="0">
                <a:solidFill>
                  <a:schemeClr val="tx1"/>
                </a:solidFill>
                <a:latin typeface="Times New Roman" panose="02020603050405020304" pitchFamily="18" charset="0"/>
                <a:ea typeface="Calibri" panose="020F0502020204030204" pitchFamily="34" charset="0"/>
              </a:rPr>
              <a:t>de santé </a:t>
            </a:r>
            <a:r>
              <a:rPr lang="fr-FR" sz="1600" b="1" dirty="0">
                <a:solidFill>
                  <a:schemeClr val="tx1"/>
                </a:solidFill>
                <a:latin typeface="Times New Roman" panose="02020603050405020304" pitchFamily="18" charset="0"/>
                <a:ea typeface="Calibri" panose="020F0502020204030204" pitchFamily="34" charset="0"/>
              </a:rPr>
              <a:t>expliquent </a:t>
            </a:r>
            <a:r>
              <a:rPr lang="fr-FR" sz="1600" b="1" dirty="0" smtClean="0">
                <a:solidFill>
                  <a:schemeClr val="tx1"/>
                </a:solidFill>
                <a:latin typeface="Times New Roman" panose="02020603050405020304" pitchFamily="18" charset="0"/>
                <a:ea typeface="Calibri" panose="020F0502020204030204" pitchFamily="34" charset="0"/>
              </a:rPr>
              <a:t>30,6% </a:t>
            </a:r>
            <a:r>
              <a:rPr lang="fr-FR" sz="1600" b="1" dirty="0">
                <a:solidFill>
                  <a:schemeClr val="tx1"/>
                </a:solidFill>
                <a:latin typeface="Times New Roman" panose="02020603050405020304" pitchFamily="18" charset="0"/>
                <a:ea typeface="Calibri" panose="020F0502020204030204" pitchFamily="34" charset="0"/>
              </a:rPr>
              <a:t>de la PM au niveau national. Cette contribution est plus </a:t>
            </a:r>
            <a:r>
              <a:rPr lang="fr-FR" sz="1600" b="1" dirty="0" smtClean="0">
                <a:solidFill>
                  <a:schemeClr val="tx1"/>
                </a:solidFill>
                <a:latin typeface="Times New Roman" panose="02020603050405020304" pitchFamily="18" charset="0"/>
                <a:ea typeface="Calibri" panose="020F0502020204030204" pitchFamily="34" charset="0"/>
              </a:rPr>
              <a:t>importante </a:t>
            </a:r>
            <a:r>
              <a:rPr lang="fr-FR" sz="1600" b="1" dirty="0">
                <a:solidFill>
                  <a:schemeClr val="tx1"/>
                </a:solidFill>
                <a:latin typeface="Times New Roman" panose="02020603050405020304" pitchFamily="18" charset="0"/>
                <a:ea typeface="Calibri" panose="020F0502020204030204" pitchFamily="34" charset="0"/>
              </a:rPr>
              <a:t>en milieu </a:t>
            </a:r>
            <a:r>
              <a:rPr lang="fr-FR" sz="1600" b="1" dirty="0" smtClean="0">
                <a:solidFill>
                  <a:schemeClr val="tx1"/>
                </a:solidFill>
                <a:latin typeface="Times New Roman" panose="02020603050405020304" pitchFamily="18" charset="0"/>
                <a:ea typeface="Calibri" panose="020F0502020204030204" pitchFamily="34" charset="0"/>
              </a:rPr>
              <a:t>urbain (40,8%) </a:t>
            </a:r>
            <a:r>
              <a:rPr lang="fr-FR" sz="1600" b="1" dirty="0">
                <a:solidFill>
                  <a:schemeClr val="tx1"/>
                </a:solidFill>
                <a:latin typeface="Times New Roman" panose="02020603050405020304" pitchFamily="18" charset="0"/>
                <a:ea typeface="Calibri" panose="020F0502020204030204" pitchFamily="34" charset="0"/>
              </a:rPr>
              <a:t>qu’en milieu </a:t>
            </a:r>
            <a:r>
              <a:rPr lang="fr-FR" sz="1600" b="1" dirty="0" smtClean="0">
                <a:solidFill>
                  <a:schemeClr val="tx1"/>
                </a:solidFill>
                <a:latin typeface="Times New Roman" panose="02020603050405020304" pitchFamily="18" charset="0"/>
                <a:ea typeface="Calibri" panose="020F0502020204030204" pitchFamily="34" charset="0"/>
              </a:rPr>
              <a:t>rural (26,6</a:t>
            </a:r>
            <a:r>
              <a:rPr lang="fr-FR" sz="1600" b="1" dirty="0" smtClean="0">
                <a:solidFill>
                  <a:schemeClr val="tx1"/>
                </a:solidFill>
                <a:latin typeface="Times New Roman" panose="02020603050405020304" pitchFamily="18" charset="0"/>
                <a:ea typeface="Calibri" panose="020F0502020204030204" pitchFamily="34" charset="0"/>
              </a:rPr>
              <a:t>%).</a:t>
            </a:r>
          </a:p>
          <a:p>
            <a:pPr algn="just"/>
            <a:endParaRPr lang="fr-FR" b="1" dirty="0">
              <a:solidFill>
                <a:schemeClr val="tx1"/>
              </a:solidFill>
              <a:latin typeface="Times New Roman" panose="02020603050405020304" pitchFamily="18" charset="0"/>
              <a:ea typeface="Calibri" panose="020F0502020204030204" pitchFamily="34" charset="0"/>
            </a:endParaRPr>
          </a:p>
        </p:txBody>
      </p:sp>
      <p:graphicFrame>
        <p:nvGraphicFramePr>
          <p:cNvPr id="6" name="Graphique 5"/>
          <p:cNvGraphicFramePr>
            <a:graphicFrameLocks/>
          </p:cNvGraphicFramePr>
          <p:nvPr>
            <p:extLst>
              <p:ext uri="{D42A27DB-BD31-4B8C-83A1-F6EECF244321}">
                <p14:modId xmlns:p14="http://schemas.microsoft.com/office/powerpoint/2010/main" val="3531362476"/>
              </p:ext>
            </p:extLst>
          </p:nvPr>
        </p:nvGraphicFramePr>
        <p:xfrm>
          <a:off x="0" y="1575881"/>
          <a:ext cx="5943599" cy="4580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74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6138" y="505801"/>
            <a:ext cx="10515600" cy="661818"/>
          </a:xfrm>
        </p:spPr>
        <p:txBody>
          <a:bodyPr>
            <a:normAutofit/>
          </a:bodyPr>
          <a:lstStyle/>
          <a:p>
            <a:r>
              <a:rPr lang="fr-FR" sz="2800" dirty="0">
                <a:latin typeface="Times New Roman" panose="02020603050405020304" pitchFamily="18" charset="0"/>
                <a:cs typeface="Times New Roman" panose="02020603050405020304" pitchFamily="18" charset="0"/>
              </a:rPr>
              <a:t>Dynamique de la pauvreté régionale </a:t>
            </a:r>
          </a:p>
        </p:txBody>
      </p:sp>
      <p:sp>
        <p:nvSpPr>
          <p:cNvPr id="6" name="Content Placeholder 5"/>
          <p:cNvSpPr>
            <a:spLocks noGrp="1"/>
          </p:cNvSpPr>
          <p:nvPr>
            <p:ph idx="1"/>
          </p:nvPr>
        </p:nvSpPr>
        <p:spPr>
          <a:xfrm>
            <a:off x="1" y="1167619"/>
            <a:ext cx="12035496" cy="5472331"/>
          </a:xfrm>
        </p:spPr>
        <p:txBody>
          <a:bodyPr>
            <a:normAutofit/>
          </a:bodyPr>
          <a:lstStyle/>
          <a:p>
            <a:r>
              <a:rPr lang="fr-FR" sz="1600" b="1" dirty="0">
                <a:solidFill>
                  <a:schemeClr val="tx1"/>
                </a:solidFill>
                <a:latin typeface="Times New Roman" panose="02020603050405020304" pitchFamily="18" charset="0"/>
                <a:cs typeface="Times New Roman" panose="02020603050405020304" pitchFamily="18" charset="0"/>
              </a:rPr>
              <a:t>Entre 2014 et 2024, l’incidence de </a:t>
            </a:r>
            <a:r>
              <a:rPr lang="fr-FR" sz="1600" b="1" dirty="0" smtClean="0">
                <a:solidFill>
                  <a:schemeClr val="tx1"/>
                </a:solidFill>
                <a:latin typeface="Times New Roman" panose="02020603050405020304" pitchFamily="18" charset="0"/>
                <a:cs typeface="Times New Roman" panose="02020603050405020304" pitchFamily="18" charset="0"/>
              </a:rPr>
              <a:t>la PM a </a:t>
            </a:r>
            <a:r>
              <a:rPr lang="fr-FR" sz="1600" b="1" dirty="0">
                <a:solidFill>
                  <a:schemeClr val="tx1"/>
                </a:solidFill>
                <a:latin typeface="Times New Roman" panose="02020603050405020304" pitchFamily="18" charset="0"/>
                <a:cs typeface="Times New Roman" panose="02020603050405020304" pitchFamily="18" charset="0"/>
              </a:rPr>
              <a:t>reculé dans l’ensemble des </a:t>
            </a:r>
            <a:r>
              <a:rPr lang="fr-FR" sz="1600" b="1" dirty="0" smtClean="0">
                <a:solidFill>
                  <a:schemeClr val="tx1"/>
                </a:solidFill>
                <a:latin typeface="Times New Roman" panose="02020603050405020304" pitchFamily="18" charset="0"/>
                <a:cs typeface="Times New Roman" panose="02020603050405020304" pitchFamily="18" charset="0"/>
              </a:rPr>
              <a:t>régions, </a:t>
            </a:r>
            <a:r>
              <a:rPr lang="fr-FR" sz="1600" b="1" dirty="0">
                <a:solidFill>
                  <a:schemeClr val="tx1"/>
                </a:solidFill>
                <a:latin typeface="Times New Roman" panose="02020603050405020304" pitchFamily="18" charset="0"/>
                <a:cs typeface="Times New Roman" panose="02020603050405020304" pitchFamily="18" charset="0"/>
              </a:rPr>
              <a:t>traduisant une amélioration généralisée des conditions de vie</a:t>
            </a:r>
            <a:r>
              <a:rPr lang="fr-FR" sz="1600" b="1" dirty="0" smtClean="0">
                <a:solidFill>
                  <a:schemeClr val="tx1"/>
                </a:solidFill>
                <a:latin typeface="Times New Roman" panose="02020603050405020304" pitchFamily="18" charset="0"/>
                <a:cs typeface="Times New Roman" panose="02020603050405020304" pitchFamily="18" charset="0"/>
              </a:rPr>
              <a:t>. En </a:t>
            </a:r>
            <a:r>
              <a:rPr lang="fr-FR" sz="1600" b="1" dirty="0">
                <a:solidFill>
                  <a:schemeClr val="tx1"/>
                </a:solidFill>
                <a:latin typeface="Times New Roman" panose="02020603050405020304" pitchFamily="18" charset="0"/>
                <a:cs typeface="Times New Roman" panose="02020603050405020304" pitchFamily="18" charset="0"/>
              </a:rPr>
              <a:t>termes de variation absolue, ce sont les régions initialement les plus touchées en 2014 qui ont enregistré les reculs les plus marqués, confirmant une tendance au rattrapage relatif entre territoires, bien que les écarts de niveau demeurent perceptibles.</a:t>
            </a:r>
            <a:endParaRPr lang="fr-FR" sz="1600" b="1"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fr-FR" sz="2000" b="1" dirty="0">
              <a:solidFill>
                <a:srgbClr val="C00000"/>
              </a:solidFill>
              <a:latin typeface="Times New Roman" panose="02020603050405020304" pitchFamily="18" charset="0"/>
              <a:cs typeface="Times New Roman" panose="02020603050405020304" pitchFamily="18" charset="0"/>
            </a:endParaRP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endParaRPr lang="fr-FR" sz="1400" b="1" dirty="0" smtClean="0">
              <a:solidFill>
                <a:srgbClr val="C00000"/>
              </a:solidFill>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1389407214"/>
              </p:ext>
            </p:extLst>
          </p:nvPr>
        </p:nvGraphicFramePr>
        <p:xfrm>
          <a:off x="181978" y="2031610"/>
          <a:ext cx="11663920" cy="701040"/>
        </p:xfrm>
        <a:graphic>
          <a:graphicData uri="http://schemas.openxmlformats.org/drawingml/2006/table">
            <a:tbl>
              <a:tblPr firstRow="1" bandRow="1">
                <a:tableStyleId>{5C22544A-7EE6-4342-B048-85BDC9FD1C3A}</a:tableStyleId>
              </a:tblPr>
              <a:tblGrid>
                <a:gridCol w="5831960">
                  <a:extLst>
                    <a:ext uri="{9D8B030D-6E8A-4147-A177-3AD203B41FA5}">
                      <a16:colId xmlns:a16="http://schemas.microsoft.com/office/drawing/2014/main" val="1251990852"/>
                    </a:ext>
                  </a:extLst>
                </a:gridCol>
                <a:gridCol w="5831960">
                  <a:extLst>
                    <a:ext uri="{9D8B030D-6E8A-4147-A177-3AD203B41FA5}">
                      <a16:colId xmlns:a16="http://schemas.microsoft.com/office/drawing/2014/main" val="3034972440"/>
                    </a:ext>
                  </a:extLst>
                </a:gridCol>
              </a:tblGrid>
              <a:tr h="277743">
                <a:tc>
                  <a:txBody>
                    <a:bodyPr/>
                    <a:lstStyle/>
                    <a:p>
                      <a:pPr algn="ctr"/>
                      <a:r>
                        <a:rPr lang="fr-FR" sz="1600" b="1" dirty="0" smtClean="0">
                          <a:solidFill>
                            <a:srgbClr val="C00000"/>
                          </a:solidFill>
                          <a:latin typeface="Times New Roman" panose="02020603050405020304" pitchFamily="18" charset="0"/>
                          <a:cs typeface="Times New Roman" panose="02020603050405020304" pitchFamily="18" charset="0"/>
                        </a:rPr>
                        <a:t>Tendance de taux</a:t>
                      </a:r>
                      <a:r>
                        <a:rPr lang="fr-FR" sz="1600" b="1" baseline="0" dirty="0" smtClean="0">
                          <a:solidFill>
                            <a:srgbClr val="C00000"/>
                          </a:solidFill>
                          <a:latin typeface="Times New Roman" panose="02020603050405020304" pitchFamily="18" charset="0"/>
                          <a:cs typeface="Times New Roman" panose="02020603050405020304" pitchFamily="18" charset="0"/>
                        </a:rPr>
                        <a:t> de PM </a:t>
                      </a:r>
                      <a:r>
                        <a:rPr lang="fr-FR" sz="1600" b="1" dirty="0" smtClean="0">
                          <a:solidFill>
                            <a:srgbClr val="C00000"/>
                          </a:solidFill>
                          <a:latin typeface="Times New Roman" panose="02020603050405020304" pitchFamily="18" charset="0"/>
                          <a:cs typeface="Times New Roman" panose="02020603050405020304" pitchFamily="18" charset="0"/>
                        </a:rPr>
                        <a:t>par </a:t>
                      </a:r>
                      <a:r>
                        <a:rPr lang="fr-FR" sz="1600" b="1" dirty="0" smtClean="0">
                          <a:solidFill>
                            <a:srgbClr val="C00000"/>
                          </a:solidFill>
                          <a:latin typeface="Times New Roman" panose="02020603050405020304" pitchFamily="18" charset="0"/>
                          <a:cs typeface="Times New Roman" panose="02020603050405020304" pitchFamily="18" charset="0"/>
                        </a:rPr>
                        <a:t>région entre 2014 et </a:t>
                      </a:r>
                      <a:r>
                        <a:rPr lang="fr-FR" sz="1600" b="1" dirty="0" smtClean="0">
                          <a:solidFill>
                            <a:srgbClr val="C00000"/>
                          </a:solidFill>
                          <a:latin typeface="Times New Roman" panose="02020603050405020304" pitchFamily="18" charset="0"/>
                          <a:cs typeface="Times New Roman" panose="02020603050405020304" pitchFamily="18" charset="0"/>
                        </a:rPr>
                        <a:t>2024 </a:t>
                      </a:r>
                      <a:r>
                        <a:rPr lang="fr-FR" sz="1400" b="0" dirty="0" smtClean="0">
                          <a:solidFill>
                            <a:srgbClr val="C00000"/>
                          </a:solidFill>
                          <a:latin typeface="Times New Roman" panose="02020603050405020304" pitchFamily="18" charset="0"/>
                          <a:cs typeface="Times New Roman" panose="02020603050405020304" pitchFamily="18" charset="0"/>
                        </a:rPr>
                        <a:t>(en %)</a:t>
                      </a:r>
                      <a:endParaRPr lang="fr-FR" sz="1400" b="0" dirty="0"/>
                    </a:p>
                  </a:txBody>
                  <a:tcPr>
                    <a:solidFill>
                      <a:schemeClr val="bg1"/>
                    </a:solidFill>
                  </a:tcPr>
                </a:tc>
                <a:tc>
                  <a:txBody>
                    <a:bodyPr/>
                    <a:lstStyle/>
                    <a:p>
                      <a:pPr algn="ctr"/>
                      <a:r>
                        <a:rPr lang="fr-FR" sz="1600" b="1" kern="1200" dirty="0" smtClean="0">
                          <a:solidFill>
                            <a:srgbClr val="C00000"/>
                          </a:solidFill>
                          <a:latin typeface="Times New Roman" panose="02020603050405020304" pitchFamily="18" charset="0"/>
                          <a:ea typeface="+mn-ea"/>
                          <a:cs typeface="Times New Roman" panose="02020603050405020304" pitchFamily="18" charset="0"/>
                        </a:rPr>
                        <a:t>Taux de pauvreté et de vulnérabilité en 2024 selon la région </a:t>
                      </a:r>
                      <a:r>
                        <a:rPr lang="fr-FR" sz="1200" b="0" kern="1200" dirty="0" smtClean="0">
                          <a:solidFill>
                            <a:srgbClr val="C00000"/>
                          </a:solidFill>
                          <a:latin typeface="Times New Roman" panose="02020603050405020304" pitchFamily="18" charset="0"/>
                          <a:ea typeface="+mn-ea"/>
                          <a:cs typeface="Times New Roman" panose="02020603050405020304" pitchFamily="18" charset="0"/>
                        </a:rPr>
                        <a:t>(en %)</a:t>
                      </a:r>
                      <a:endParaRPr lang="fr-FR" sz="1200" b="0" kern="1200" dirty="0">
                        <a:solidFill>
                          <a:srgbClr val="C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2368724568"/>
                  </a:ext>
                </a:extLst>
              </a:tr>
              <a:tr h="175416">
                <a:tc>
                  <a:txBody>
                    <a:bodyPr/>
                    <a:lstStyle/>
                    <a:p>
                      <a:endParaRPr lang="fr-FR" dirty="0"/>
                    </a:p>
                  </a:txBody>
                  <a:tcPr>
                    <a:solidFill>
                      <a:schemeClr val="bg1"/>
                    </a:solidFill>
                  </a:tcPr>
                </a:tc>
                <a:tc>
                  <a:txBody>
                    <a:bodyPr/>
                    <a:lstStyle/>
                    <a:p>
                      <a:pPr algn="ctr"/>
                      <a:endParaRPr lang="fr-FR" sz="1600" b="1" kern="1200" dirty="0">
                        <a:solidFill>
                          <a:srgbClr val="C00000"/>
                        </a:solidFill>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945652995"/>
                  </a:ext>
                </a:extLst>
              </a:tr>
            </a:tbl>
          </a:graphicData>
        </a:graphic>
      </p:graphicFrame>
      <p:graphicFrame>
        <p:nvGraphicFramePr>
          <p:cNvPr id="17" name="Graphique 16"/>
          <p:cNvGraphicFramePr>
            <a:graphicFrameLocks/>
          </p:cNvGraphicFramePr>
          <p:nvPr>
            <p:extLst>
              <p:ext uri="{D42A27DB-BD31-4B8C-83A1-F6EECF244321}">
                <p14:modId xmlns:p14="http://schemas.microsoft.com/office/powerpoint/2010/main" val="978629330"/>
              </p:ext>
            </p:extLst>
          </p:nvPr>
        </p:nvGraphicFramePr>
        <p:xfrm>
          <a:off x="0" y="2402958"/>
          <a:ext cx="5496127" cy="4095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phique 17"/>
          <p:cNvGraphicFramePr>
            <a:graphicFrameLocks/>
          </p:cNvGraphicFramePr>
          <p:nvPr>
            <p:extLst>
              <p:ext uri="{D42A27DB-BD31-4B8C-83A1-F6EECF244321}">
                <p14:modId xmlns:p14="http://schemas.microsoft.com/office/powerpoint/2010/main" val="3544644524"/>
              </p:ext>
            </p:extLst>
          </p:nvPr>
        </p:nvGraphicFramePr>
        <p:xfrm>
          <a:off x="5858540" y="2645923"/>
          <a:ext cx="6263165" cy="3852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07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5513" y="765175"/>
            <a:ext cx="5486400" cy="425672"/>
          </a:xfrm>
        </p:spPr>
        <p:txBody>
          <a:bodyPr/>
          <a:lstStyle/>
          <a:p>
            <a:r>
              <a:rPr lang="fr-FR" sz="2000" dirty="0">
                <a:latin typeface="Times New Roman" pitchFamily="18" charset="0"/>
                <a:cs typeface="Times New Roman" pitchFamily="18" charset="0"/>
              </a:rPr>
              <a:t>Contribution </a:t>
            </a:r>
            <a:r>
              <a:rPr lang="fr-FR" sz="2000" dirty="0" smtClean="0">
                <a:latin typeface="Times New Roman" pitchFamily="18" charset="0"/>
                <a:cs typeface="Times New Roman" pitchFamily="18" charset="0"/>
              </a:rPr>
              <a:t>des régions  </a:t>
            </a:r>
            <a:r>
              <a:rPr lang="fr-FR" sz="2000" dirty="0">
                <a:latin typeface="Times New Roman" pitchFamily="18" charset="0"/>
                <a:cs typeface="Times New Roman" pitchFamily="18" charset="0"/>
              </a:rPr>
              <a:t>à la </a:t>
            </a:r>
            <a:r>
              <a:rPr lang="fr-FR" sz="2000" dirty="0" smtClean="0">
                <a:latin typeface="Times New Roman" pitchFamily="18" charset="0"/>
                <a:cs typeface="Times New Roman" pitchFamily="18" charset="0"/>
              </a:rPr>
              <a:t>PM </a:t>
            </a:r>
            <a:r>
              <a:rPr lang="fr-FR" sz="1600" b="0" dirty="0">
                <a:latin typeface="Times New Roman" pitchFamily="18" charset="0"/>
                <a:cs typeface="Times New Roman" pitchFamily="18" charset="0"/>
              </a:rPr>
              <a:t>(%)</a:t>
            </a:r>
            <a:r>
              <a:rPr lang="fr-FR" sz="2000" dirty="0">
                <a:latin typeface="Times New Roman" pitchFamily="18" charset="0"/>
                <a:cs typeface="Times New Roman" pitchFamily="18" charset="0"/>
              </a:rPr>
              <a:t/>
            </a: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
        <p:nvSpPr>
          <p:cNvPr id="3" name="Espace réservé du texte 2"/>
          <p:cNvSpPr>
            <a:spLocks noGrp="1"/>
          </p:cNvSpPr>
          <p:nvPr>
            <p:ph type="body" sz="half" idx="1"/>
          </p:nvPr>
        </p:nvSpPr>
        <p:spPr>
          <a:xfrm>
            <a:off x="0" y="795131"/>
            <a:ext cx="5994400" cy="5331034"/>
          </a:xfrm>
        </p:spPr>
        <p:txBody>
          <a:bodyPr/>
          <a:lstStyle/>
          <a:p>
            <a:endParaRPr lang="fr-FR" sz="1800"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a:p>
            <a:r>
              <a:rPr lang="fr-FR" sz="1800" b="1" dirty="0" smtClean="0">
                <a:solidFill>
                  <a:schemeClr val="tx1"/>
                </a:solidFill>
                <a:latin typeface="Times New Roman" pitchFamily="18" charset="0"/>
                <a:cs typeface="Times New Roman" pitchFamily="18" charset="0"/>
              </a:rPr>
              <a:t>C’est </a:t>
            </a:r>
            <a:r>
              <a:rPr lang="fr-FR" sz="1800" b="1" dirty="0">
                <a:solidFill>
                  <a:schemeClr val="tx1"/>
                </a:solidFill>
                <a:latin typeface="Times New Roman" pitchFamily="18" charset="0"/>
                <a:cs typeface="Times New Roman" pitchFamily="18" charset="0"/>
              </a:rPr>
              <a:t>la région </a:t>
            </a:r>
            <a:r>
              <a:rPr lang="fr-FR" sz="1800" b="1" dirty="0" smtClean="0">
                <a:solidFill>
                  <a:schemeClr val="tx1"/>
                </a:solidFill>
                <a:latin typeface="Times New Roman" pitchFamily="18" charset="0"/>
                <a:cs typeface="Times New Roman" pitchFamily="18" charset="0"/>
              </a:rPr>
              <a:t>de Fès-Meknès </a:t>
            </a:r>
            <a:r>
              <a:rPr lang="fr-FR" sz="1800" b="1" dirty="0">
                <a:solidFill>
                  <a:schemeClr val="tx1"/>
                </a:solidFill>
                <a:latin typeface="Times New Roman" pitchFamily="18" charset="0"/>
                <a:cs typeface="Times New Roman" pitchFamily="18" charset="0"/>
              </a:rPr>
              <a:t>qui abrite le plus grand nombre des pauvres au Maroc. Sa contribution relative à la </a:t>
            </a:r>
            <a:r>
              <a:rPr lang="fr-FR" sz="1800" b="1" dirty="0" smtClean="0">
                <a:solidFill>
                  <a:schemeClr val="tx1"/>
                </a:solidFill>
                <a:latin typeface="Times New Roman" pitchFamily="18" charset="0"/>
                <a:cs typeface="Times New Roman" pitchFamily="18" charset="0"/>
              </a:rPr>
              <a:t>PM atteint </a:t>
            </a:r>
            <a:r>
              <a:rPr lang="fr-FR" sz="1800" b="1" dirty="0" smtClean="0">
                <a:solidFill>
                  <a:schemeClr val="tx1"/>
                </a:solidFill>
                <a:latin typeface="Times New Roman" pitchFamily="18" charset="0"/>
                <a:cs typeface="Times New Roman" pitchFamily="18" charset="0"/>
              </a:rPr>
              <a:t>16,2% </a:t>
            </a:r>
            <a:r>
              <a:rPr lang="fr-FR" sz="1800" b="1" dirty="0">
                <a:solidFill>
                  <a:schemeClr val="tx1"/>
                </a:solidFill>
                <a:latin typeface="Times New Roman" pitchFamily="18" charset="0"/>
                <a:cs typeface="Times New Roman" pitchFamily="18" charset="0"/>
              </a:rPr>
              <a:t>en </a:t>
            </a:r>
            <a:r>
              <a:rPr lang="fr-FR" sz="1800" b="1" dirty="0" smtClean="0">
                <a:solidFill>
                  <a:schemeClr val="tx1"/>
                </a:solidFill>
                <a:latin typeface="Times New Roman" pitchFamily="18" charset="0"/>
                <a:cs typeface="Times New Roman" pitchFamily="18" charset="0"/>
              </a:rPr>
              <a:t>2024.</a:t>
            </a:r>
          </a:p>
          <a:p>
            <a:endParaRPr lang="fr-FR" sz="1800" b="1" dirty="0">
              <a:solidFill>
                <a:schemeClr val="tx1"/>
              </a:solidFill>
              <a:latin typeface="Times New Roman" pitchFamily="18" charset="0"/>
              <a:cs typeface="Times New Roman" pitchFamily="18" charset="0"/>
            </a:endParaRPr>
          </a:p>
          <a:p>
            <a:r>
              <a:rPr lang="fr-FR" sz="1800" b="1" dirty="0" smtClean="0">
                <a:solidFill>
                  <a:schemeClr val="tx1"/>
                </a:solidFill>
                <a:latin typeface="Times New Roman" pitchFamily="18" charset="0"/>
                <a:cs typeface="Times New Roman" pitchFamily="18" charset="0"/>
              </a:rPr>
              <a:t>Cette contribution est de 15,7% à Marrakech-Safi, 13,5% à Casablanca-Settat, 11,9% à Rabat-Salé-</a:t>
            </a:r>
            <a:r>
              <a:rPr lang="fr-FR" sz="1800" b="1" dirty="0" err="1" smtClean="0">
                <a:solidFill>
                  <a:schemeClr val="tx1"/>
                </a:solidFill>
                <a:latin typeface="Times New Roman" pitchFamily="18" charset="0"/>
                <a:cs typeface="Times New Roman" pitchFamily="18" charset="0"/>
              </a:rPr>
              <a:t>Kénitra</a:t>
            </a:r>
            <a:r>
              <a:rPr lang="fr-FR" sz="1800" b="1" dirty="0" smtClean="0">
                <a:solidFill>
                  <a:schemeClr val="tx1"/>
                </a:solidFill>
                <a:latin typeface="Times New Roman" pitchFamily="18" charset="0"/>
                <a:cs typeface="Times New Roman" pitchFamily="18" charset="0"/>
              </a:rPr>
              <a:t> et de 11,5% à Tanger-Tétouan-Al Hoceima. </a:t>
            </a:r>
          </a:p>
          <a:p>
            <a:endParaRPr lang="fr-FR" sz="1800" b="1" dirty="0">
              <a:solidFill>
                <a:schemeClr val="tx1"/>
              </a:solidFill>
              <a:latin typeface="Times New Roman" pitchFamily="18" charset="0"/>
              <a:cs typeface="Times New Roman" pitchFamily="18" charset="0"/>
            </a:endParaRPr>
          </a:p>
          <a:p>
            <a:r>
              <a:rPr lang="fr-FR" sz="1800" b="1" dirty="0" smtClean="0">
                <a:solidFill>
                  <a:schemeClr val="tx1"/>
                </a:solidFill>
                <a:latin typeface="Times New Roman" pitchFamily="18" charset="0"/>
                <a:cs typeface="Times New Roman" pitchFamily="18" charset="0"/>
              </a:rPr>
              <a:t>Ces cinq </a:t>
            </a:r>
            <a:r>
              <a:rPr lang="fr-FR" sz="1800" b="1" dirty="0">
                <a:solidFill>
                  <a:schemeClr val="tx1"/>
                </a:solidFill>
                <a:latin typeface="Times New Roman" pitchFamily="18" charset="0"/>
                <a:cs typeface="Times New Roman" pitchFamily="18" charset="0"/>
              </a:rPr>
              <a:t>régions abritent </a:t>
            </a:r>
            <a:r>
              <a:rPr lang="fr-FR" sz="1800" b="1" dirty="0" smtClean="0">
                <a:solidFill>
                  <a:schemeClr val="tx1"/>
                </a:solidFill>
                <a:latin typeface="Times New Roman" pitchFamily="18" charset="0"/>
                <a:cs typeface="Times New Roman" pitchFamily="18" charset="0"/>
              </a:rPr>
              <a:t>68,8% </a:t>
            </a:r>
            <a:r>
              <a:rPr lang="fr-FR" sz="1800" b="1" dirty="0">
                <a:solidFill>
                  <a:schemeClr val="tx1"/>
                </a:solidFill>
                <a:latin typeface="Times New Roman" pitchFamily="18" charset="0"/>
                <a:cs typeface="Times New Roman" pitchFamily="18" charset="0"/>
              </a:rPr>
              <a:t>de la population </a:t>
            </a:r>
            <a:r>
              <a:rPr lang="fr-FR" sz="1800" b="1" dirty="0" err="1">
                <a:solidFill>
                  <a:schemeClr val="tx1"/>
                </a:solidFill>
                <a:latin typeface="Times New Roman" pitchFamily="18" charset="0"/>
                <a:cs typeface="Times New Roman" pitchFamily="18" charset="0"/>
              </a:rPr>
              <a:t>multidimensionnellement</a:t>
            </a:r>
            <a:r>
              <a:rPr lang="fr-FR" sz="1800" b="1" dirty="0">
                <a:solidFill>
                  <a:schemeClr val="tx1"/>
                </a:solidFill>
                <a:latin typeface="Times New Roman" pitchFamily="18" charset="0"/>
                <a:cs typeface="Times New Roman" pitchFamily="18" charset="0"/>
              </a:rPr>
              <a:t> pauvre.  </a:t>
            </a:r>
          </a:p>
          <a:p>
            <a:endParaRPr lang="fr-FR" sz="1800" dirty="0">
              <a:solidFill>
                <a:schemeClr val="tx1"/>
              </a:solidFill>
              <a:latin typeface="Times New Roman" pitchFamily="18" charset="0"/>
              <a:cs typeface="Times New Roman" pitchFamily="18" charset="0"/>
            </a:endParaRPr>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4191728301"/>
              </p:ext>
            </p:extLst>
          </p:nvPr>
        </p:nvGraphicFramePr>
        <p:xfrm>
          <a:off x="6197600" y="1073888"/>
          <a:ext cx="5838456" cy="5052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2308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72" y="379828"/>
            <a:ext cx="10515600" cy="464234"/>
          </a:xfrm>
        </p:spPr>
        <p:txBody>
          <a:bodyPr>
            <a:noAutofit/>
          </a:bodyPr>
          <a:lstStyle/>
          <a:p>
            <a:pPr algn="l"/>
            <a:r>
              <a:rPr lang="fr-FR" sz="2000" dirty="0">
                <a:latin typeface="Times New Roman" panose="02020603050405020304" pitchFamily="18" charset="0"/>
                <a:cs typeface="Times New Roman" panose="02020603050405020304" pitchFamily="18" charset="0"/>
              </a:rPr>
              <a:t>Dynamique de la pauvreté provinciale </a:t>
            </a:r>
          </a:p>
        </p:txBody>
      </p:sp>
      <p:sp>
        <p:nvSpPr>
          <p:cNvPr id="3" name="Content Placeholder 2"/>
          <p:cNvSpPr>
            <a:spLocks noGrp="1"/>
          </p:cNvSpPr>
          <p:nvPr>
            <p:ph idx="1"/>
          </p:nvPr>
        </p:nvSpPr>
        <p:spPr>
          <a:xfrm>
            <a:off x="168812" y="844062"/>
            <a:ext cx="12023188" cy="5767753"/>
          </a:xfrm>
        </p:spPr>
        <p:txBody>
          <a:bodyPr>
            <a:normAutofit/>
          </a:bodyPr>
          <a:lstStyle/>
          <a:p>
            <a:pPr algn="just"/>
            <a:r>
              <a:rPr lang="fr-FR" sz="1800" dirty="0" smtClean="0">
                <a:solidFill>
                  <a:schemeClr val="tx1"/>
                </a:solidFill>
                <a:latin typeface="Times New Roman" panose="02020603050405020304" pitchFamily="18" charset="0"/>
                <a:cs typeface="Times New Roman" panose="02020603050405020304" pitchFamily="18" charset="0"/>
              </a:rPr>
              <a:t>En 2024, deux </a:t>
            </a:r>
            <a:r>
              <a:rPr lang="fr-FR" sz="1800" dirty="0">
                <a:solidFill>
                  <a:schemeClr val="tx1"/>
                </a:solidFill>
                <a:latin typeface="Times New Roman" panose="02020603050405020304" pitchFamily="18" charset="0"/>
                <a:cs typeface="Times New Roman" panose="02020603050405020304" pitchFamily="18" charset="0"/>
              </a:rPr>
              <a:t>provinces </a:t>
            </a:r>
            <a:r>
              <a:rPr lang="fr-FR" sz="1800" dirty="0" smtClean="0">
                <a:solidFill>
                  <a:schemeClr val="tx1"/>
                </a:solidFill>
                <a:latin typeface="Times New Roman" panose="02020603050405020304" pitchFamily="18" charset="0"/>
                <a:cs typeface="Times New Roman" panose="02020603050405020304" pitchFamily="18" charset="0"/>
              </a:rPr>
              <a:t>enregistrent des taux de pauvreté dépassant 20% : Figuig (24,1%) et </a:t>
            </a:r>
            <a:r>
              <a:rPr lang="fr-FR" sz="1800" dirty="0" err="1" smtClean="0">
                <a:solidFill>
                  <a:schemeClr val="tx1"/>
                </a:solidFill>
                <a:latin typeface="Times New Roman" panose="02020603050405020304" pitchFamily="18" charset="0"/>
                <a:cs typeface="Times New Roman" panose="02020603050405020304" pitchFamily="18" charset="0"/>
              </a:rPr>
              <a:t>Taounate</a:t>
            </a:r>
            <a:r>
              <a:rPr lang="fr-FR" sz="1800" dirty="0" smtClean="0">
                <a:solidFill>
                  <a:schemeClr val="tx1"/>
                </a:solidFill>
                <a:latin typeface="Times New Roman" panose="02020603050405020304" pitchFamily="18" charset="0"/>
                <a:cs typeface="Times New Roman" panose="02020603050405020304" pitchFamily="18" charset="0"/>
              </a:rPr>
              <a:t> (21,1</a:t>
            </a:r>
            <a:r>
              <a:rPr lang="fr-FR" sz="1800" dirty="0" smtClean="0">
                <a:solidFill>
                  <a:schemeClr val="tx1"/>
                </a:solidFill>
                <a:latin typeface="Times New Roman" panose="02020603050405020304" pitchFamily="18" charset="0"/>
                <a:cs typeface="Times New Roman" panose="02020603050405020304" pitchFamily="18" charset="0"/>
              </a:rPr>
              <a:t>%).</a:t>
            </a:r>
            <a:endParaRPr lang="fr-FR" sz="1800" dirty="0" smtClean="0">
              <a:solidFill>
                <a:schemeClr val="tx1"/>
              </a:solidFill>
              <a:latin typeface="Times New Roman" panose="02020603050405020304" pitchFamily="18" charset="0"/>
              <a:cs typeface="Times New Roman" panose="02020603050405020304" pitchFamily="18" charset="0"/>
            </a:endParaRPr>
          </a:p>
          <a:p>
            <a:pPr algn="just"/>
            <a:r>
              <a:rPr lang="fr-FR" sz="1800" dirty="0" smtClean="0">
                <a:solidFill>
                  <a:schemeClr val="tx1"/>
                </a:solidFill>
                <a:latin typeface="Times New Roman" panose="02020603050405020304" pitchFamily="18" charset="0"/>
                <a:cs typeface="Times New Roman" panose="02020603050405020304" pitchFamily="18" charset="0"/>
              </a:rPr>
              <a:t>Cinq provinces enregistrent </a:t>
            </a:r>
            <a:r>
              <a:rPr lang="fr-FR" sz="1800" dirty="0">
                <a:solidFill>
                  <a:schemeClr val="tx1"/>
                </a:solidFill>
                <a:latin typeface="Times New Roman" panose="02020603050405020304" pitchFamily="18" charset="0"/>
                <a:cs typeface="Times New Roman" panose="02020603050405020304" pitchFamily="18" charset="0"/>
              </a:rPr>
              <a:t>une incidence de pauvreté supérieure à deux fois la moyenne </a:t>
            </a:r>
            <a:r>
              <a:rPr lang="fr-FR" sz="1800" dirty="0" smtClean="0">
                <a:solidFill>
                  <a:schemeClr val="tx1"/>
                </a:solidFill>
                <a:latin typeface="Times New Roman" panose="02020603050405020304" pitchFamily="18" charset="0"/>
                <a:cs typeface="Times New Roman" panose="02020603050405020304" pitchFamily="18" charset="0"/>
              </a:rPr>
              <a:t>nationale (6,8%). </a:t>
            </a:r>
            <a:r>
              <a:rPr lang="fr-FR" sz="1800" dirty="0">
                <a:solidFill>
                  <a:schemeClr val="tx1"/>
                </a:solidFill>
                <a:latin typeface="Times New Roman" panose="02020603050405020304" pitchFamily="18" charset="0"/>
                <a:cs typeface="Times New Roman" panose="02020603050405020304" pitchFamily="18" charset="0"/>
              </a:rPr>
              <a:t>Il s’agit des provinces de </a:t>
            </a:r>
            <a:r>
              <a:rPr lang="fr-FR" sz="1800" dirty="0" err="1" smtClean="0">
                <a:solidFill>
                  <a:schemeClr val="tx1"/>
                </a:solidFill>
                <a:latin typeface="Times New Roman" panose="02020603050405020304" pitchFamily="18" charset="0"/>
                <a:cs typeface="Times New Roman" panose="02020603050405020304" pitchFamily="18" charset="0"/>
              </a:rPr>
              <a:t>Azilal</a:t>
            </a:r>
            <a:r>
              <a:rPr lang="fr-FR" sz="1800" dirty="0" smtClean="0">
                <a:solidFill>
                  <a:schemeClr val="tx1"/>
                </a:solidFill>
                <a:latin typeface="Times New Roman" panose="02020603050405020304" pitchFamily="18" charset="0"/>
                <a:cs typeface="Times New Roman" panose="02020603050405020304" pitchFamily="18" charset="0"/>
              </a:rPr>
              <a:t> (17,0%), </a:t>
            </a:r>
            <a:r>
              <a:rPr lang="fr-FR" sz="1800" dirty="0" err="1" smtClean="0">
                <a:solidFill>
                  <a:schemeClr val="tx1"/>
                </a:solidFill>
                <a:latin typeface="Times New Roman" panose="02020603050405020304" pitchFamily="18" charset="0"/>
                <a:cs typeface="Times New Roman" panose="02020603050405020304" pitchFamily="18" charset="0"/>
              </a:rPr>
              <a:t>Chichaou</a:t>
            </a:r>
            <a:r>
              <a:rPr lang="fr-FR" sz="1800" dirty="0" smtClean="0">
                <a:solidFill>
                  <a:schemeClr val="tx1"/>
                </a:solidFill>
                <a:latin typeface="Times New Roman" panose="02020603050405020304" pitchFamily="18" charset="0"/>
                <a:cs typeface="Times New Roman" panose="02020603050405020304" pitchFamily="18" charset="0"/>
              </a:rPr>
              <a:t> (15,1%), Essaouira (14,8%), Taza (14,4%) et Ouezzane (13,6%).</a:t>
            </a:r>
          </a:p>
          <a:p>
            <a:pPr algn="just"/>
            <a:r>
              <a:rPr lang="fr-FR" sz="1800" dirty="0" smtClean="0">
                <a:solidFill>
                  <a:schemeClr val="tx1"/>
                </a:solidFill>
                <a:latin typeface="Times New Roman" panose="02020603050405020304" pitchFamily="18" charset="0"/>
                <a:cs typeface="Times New Roman" panose="02020603050405020304" pitchFamily="18" charset="0"/>
              </a:rPr>
              <a:t>15 Autres provinces ont des taux de pauvreté qui dépassant 10,0%. </a:t>
            </a:r>
            <a:endParaRPr lang="fr-FR" sz="1800" dirty="0">
              <a:solidFill>
                <a:schemeClr val="tx1"/>
              </a:solidFill>
              <a:latin typeface="Times New Roman" panose="02020603050405020304" pitchFamily="18" charset="0"/>
              <a:cs typeface="Times New Roman" panose="02020603050405020304" pitchFamily="18" charset="0"/>
            </a:endParaRPr>
          </a:p>
          <a:p>
            <a:pPr algn="just"/>
            <a:r>
              <a:rPr lang="fr-FR" sz="1800" dirty="0" smtClean="0">
                <a:solidFill>
                  <a:schemeClr val="tx1"/>
                </a:solidFill>
                <a:latin typeface="Times New Roman" panose="02020603050405020304" pitchFamily="18" charset="0"/>
                <a:cs typeface="Times New Roman" panose="02020603050405020304" pitchFamily="18" charset="0"/>
              </a:rPr>
              <a:t>Entre </a:t>
            </a:r>
            <a:r>
              <a:rPr lang="fr-FR" sz="1800" dirty="0" smtClean="0">
                <a:solidFill>
                  <a:schemeClr val="tx1"/>
                </a:solidFill>
                <a:latin typeface="Times New Roman" panose="02020603050405020304" pitchFamily="18" charset="0"/>
                <a:cs typeface="Times New Roman" panose="02020603050405020304" pitchFamily="18" charset="0"/>
              </a:rPr>
              <a:t>2014 </a:t>
            </a:r>
            <a:r>
              <a:rPr lang="fr-FR" sz="1800" dirty="0">
                <a:solidFill>
                  <a:schemeClr val="tx1"/>
                </a:solidFill>
                <a:latin typeface="Times New Roman" panose="02020603050405020304" pitchFamily="18" charset="0"/>
                <a:cs typeface="Times New Roman" panose="02020603050405020304" pitchFamily="18" charset="0"/>
              </a:rPr>
              <a:t>et </a:t>
            </a:r>
            <a:r>
              <a:rPr lang="fr-FR" sz="1800" dirty="0" smtClean="0">
                <a:solidFill>
                  <a:schemeClr val="tx1"/>
                </a:solidFill>
                <a:latin typeface="Times New Roman" panose="02020603050405020304" pitchFamily="18" charset="0"/>
                <a:cs typeface="Times New Roman" panose="02020603050405020304" pitchFamily="18" charset="0"/>
              </a:rPr>
              <a:t>2024</a:t>
            </a:r>
            <a:r>
              <a:rPr lang="fr-FR" sz="1800" dirty="0">
                <a:solidFill>
                  <a:schemeClr val="tx1"/>
                </a:solidFill>
                <a:latin typeface="Times New Roman" panose="02020603050405020304" pitchFamily="18" charset="0"/>
                <a:cs typeface="Times New Roman" panose="02020603050405020304" pitchFamily="18" charset="0"/>
              </a:rPr>
              <a:t>, l’incidence de la </a:t>
            </a:r>
            <a:r>
              <a:rPr lang="fr-FR" sz="1800" dirty="0" smtClean="0">
                <a:solidFill>
                  <a:schemeClr val="tx1"/>
                </a:solidFill>
                <a:latin typeface="Times New Roman" panose="02020603050405020304" pitchFamily="18" charset="0"/>
                <a:cs typeface="Times New Roman" panose="02020603050405020304" pitchFamily="18" charset="0"/>
              </a:rPr>
              <a:t>PM a </a:t>
            </a:r>
            <a:r>
              <a:rPr lang="fr-FR" sz="1800" dirty="0">
                <a:solidFill>
                  <a:schemeClr val="tx1"/>
                </a:solidFill>
                <a:latin typeface="Times New Roman" panose="02020603050405020304" pitchFamily="18" charset="0"/>
                <a:cs typeface="Times New Roman" panose="02020603050405020304" pitchFamily="18" charset="0"/>
              </a:rPr>
              <a:t>été réduite dans toutes les </a:t>
            </a:r>
            <a:r>
              <a:rPr lang="fr-FR" sz="1800" dirty="0" smtClean="0">
                <a:solidFill>
                  <a:schemeClr val="tx1"/>
                </a:solidFill>
                <a:latin typeface="Times New Roman" panose="02020603050405020304" pitchFamily="18" charset="0"/>
                <a:cs typeface="Times New Roman" panose="02020603050405020304" pitchFamily="18" charset="0"/>
              </a:rPr>
              <a:t>provinces, avec une ampleur de réduction inégale d’une province à une </a:t>
            </a:r>
            <a:r>
              <a:rPr lang="fr-FR" sz="1800" dirty="0" smtClean="0">
                <a:solidFill>
                  <a:schemeClr val="tx1"/>
                </a:solidFill>
                <a:latin typeface="Times New Roman" panose="02020603050405020304" pitchFamily="18" charset="0"/>
                <a:cs typeface="Times New Roman" panose="02020603050405020304" pitchFamily="18" charset="0"/>
              </a:rPr>
              <a:t>autre</a:t>
            </a:r>
            <a:r>
              <a:rPr lang="fr-FR" sz="1800" dirty="0" smtClean="0">
                <a:solidFill>
                  <a:schemeClr val="tx1"/>
                </a:solidFill>
                <a:latin typeface="Times New Roman" panose="02020603050405020304" pitchFamily="18" charset="0"/>
                <a:cs typeface="Times New Roman" panose="02020603050405020304" pitchFamily="18" charset="0"/>
              </a:rPr>
              <a:t>. </a:t>
            </a:r>
            <a:endParaRPr lang="fr-FR" sz="1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Graphique 4"/>
          <p:cNvGraphicFramePr>
            <a:graphicFrameLocks/>
          </p:cNvGraphicFramePr>
          <p:nvPr>
            <p:extLst>
              <p:ext uri="{D42A27DB-BD31-4B8C-83A1-F6EECF244321}">
                <p14:modId xmlns:p14="http://schemas.microsoft.com/office/powerpoint/2010/main" val="3800112124"/>
              </p:ext>
            </p:extLst>
          </p:nvPr>
        </p:nvGraphicFramePr>
        <p:xfrm>
          <a:off x="0" y="2983398"/>
          <a:ext cx="12003932" cy="3628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62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pic>
        <p:nvPicPr>
          <p:cNvPr id="5" name="Image 4" descr="C:\Users\HCP\Downloads\TPM_Prov14-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556442"/>
          </a:xfrm>
          <a:prstGeom prst="rect">
            <a:avLst/>
          </a:prstGeom>
          <a:noFill/>
          <a:ln>
            <a:noFill/>
          </a:ln>
        </p:spPr>
      </p:pic>
    </p:spTree>
    <p:extLst>
      <p:ext uri="{BB962C8B-B14F-4D97-AF65-F5344CB8AC3E}">
        <p14:creationId xmlns:p14="http://schemas.microsoft.com/office/powerpoint/2010/main" val="20155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3431" y="939543"/>
            <a:ext cx="5948569" cy="691491"/>
          </a:xfrm>
        </p:spPr>
        <p:txBody>
          <a:bodyPr>
            <a:noAutofit/>
          </a:bodyPr>
          <a:lstStyle/>
          <a:p>
            <a:r>
              <a:rPr lang="fr-FR" sz="1800" dirty="0">
                <a:latin typeface="Times New Roman" panose="02020603050405020304" pitchFamily="18" charset="0"/>
                <a:cs typeface="Times New Roman" panose="02020603050405020304" pitchFamily="18" charset="0"/>
              </a:rPr>
              <a:t>F</a:t>
            </a:r>
            <a:r>
              <a:rPr lang="fr-FR" sz="1800" b="1" dirty="0">
                <a:latin typeface="Times New Roman" panose="02020603050405020304" pitchFamily="18" charset="0"/>
                <a:cs typeface="Times New Roman" panose="02020603050405020304" pitchFamily="18" charset="0"/>
              </a:rPr>
              <a:t>réquence des communes et </a:t>
            </a:r>
            <a:r>
              <a:rPr lang="fr-FR" sz="1800" b="1" dirty="0" smtClean="0">
                <a:latin typeface="Times New Roman" panose="02020603050405020304" pitchFamily="18" charset="0"/>
                <a:cs typeface="Times New Roman" panose="02020603050405020304" pitchFamily="18" charset="0"/>
              </a:rPr>
              <a:t>centres urbains </a:t>
            </a:r>
            <a:r>
              <a:rPr lang="fr-FR" sz="1800" b="1" dirty="0">
                <a:latin typeface="Times New Roman" panose="02020603050405020304" pitchFamily="18" charset="0"/>
                <a:cs typeface="Times New Roman" panose="02020603050405020304" pitchFamily="18" charset="0"/>
              </a:rPr>
              <a:t>par niveau </a:t>
            </a:r>
            <a:r>
              <a:rPr lang="fr-FR" sz="1800" b="1" dirty="0" smtClean="0">
                <a:latin typeface="Times New Roman" panose="02020603050405020304" pitchFamily="18" charset="0"/>
                <a:cs typeface="Times New Roman" panose="02020603050405020304" pitchFamily="18" charset="0"/>
              </a:rPr>
              <a:t>de taux de pauvreté </a:t>
            </a:r>
            <a:r>
              <a:rPr lang="fr-FR" sz="1800" b="1" dirty="0" smtClean="0">
                <a:latin typeface="Times New Roman" panose="02020603050405020304" pitchFamily="18" charset="0"/>
                <a:cs typeface="Times New Roman" panose="02020603050405020304" pitchFamily="18" charset="0"/>
              </a:rPr>
              <a:t>multidimensionnelle en </a:t>
            </a:r>
            <a:r>
              <a:rPr lang="fr-FR" sz="1800" b="1" dirty="0" smtClean="0">
                <a:latin typeface="Times New Roman" panose="02020603050405020304" pitchFamily="18" charset="0"/>
                <a:cs typeface="Times New Roman" panose="02020603050405020304" pitchFamily="18" charset="0"/>
              </a:rPr>
              <a:t>2024</a:t>
            </a:r>
            <a:endParaRPr lang="fr-FR" sz="1800" b="1"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a:xfrm>
            <a:off x="0" y="662609"/>
            <a:ext cx="6243431" cy="5921071"/>
          </a:xfrm>
        </p:spPr>
        <p:txBody>
          <a:bodyPr/>
          <a:lstStyle/>
          <a:p>
            <a:pPr algn="just"/>
            <a:r>
              <a:rPr lang="fr-FR" sz="1800" b="1" dirty="0" smtClean="0">
                <a:solidFill>
                  <a:srgbClr val="C00000"/>
                </a:solidFill>
                <a:latin typeface="Times New Roman" panose="02020603050405020304" pitchFamily="18" charset="0"/>
                <a:cs typeface="Times New Roman" panose="02020603050405020304" pitchFamily="18" charset="0"/>
              </a:rPr>
              <a:t>Au niveau communal</a:t>
            </a:r>
          </a:p>
          <a:p>
            <a:pPr marL="342900" indent="-342900" algn="just">
              <a:buFont typeface="Wingdings" panose="05000000000000000000" pitchFamily="2" charset="2"/>
              <a:buChar char="ü"/>
            </a:pPr>
            <a:endParaRPr lang="fr-FR" sz="8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1800" b="1" dirty="0" smtClean="0">
                <a:solidFill>
                  <a:schemeClr val="tx1"/>
                </a:solidFill>
                <a:latin typeface="Times New Roman" panose="02020603050405020304" pitchFamily="18" charset="0"/>
                <a:cs typeface="Times New Roman" panose="02020603050405020304" pitchFamily="18" charset="0"/>
              </a:rPr>
              <a:t>En 2024, sur </a:t>
            </a:r>
            <a:r>
              <a:rPr lang="fr-FR" sz="1800" b="1" dirty="0">
                <a:solidFill>
                  <a:schemeClr val="tx1"/>
                </a:solidFill>
                <a:latin typeface="Times New Roman" panose="02020603050405020304" pitchFamily="18" charset="0"/>
                <a:cs typeface="Times New Roman" panose="02020603050405020304" pitchFamily="18" charset="0"/>
              </a:rPr>
              <a:t>un total de </a:t>
            </a:r>
            <a:r>
              <a:rPr lang="fr-FR" sz="1800" b="1" dirty="0" smtClean="0">
                <a:solidFill>
                  <a:schemeClr val="tx1"/>
                </a:solidFill>
                <a:latin typeface="Times New Roman" panose="02020603050405020304" pitchFamily="18" charset="0"/>
                <a:cs typeface="Times New Roman" panose="02020603050405020304" pitchFamily="18" charset="0"/>
              </a:rPr>
              <a:t>1702 </a:t>
            </a:r>
            <a:r>
              <a:rPr lang="fr-FR" sz="1800" b="1" dirty="0">
                <a:solidFill>
                  <a:schemeClr val="tx1"/>
                </a:solidFill>
                <a:latin typeface="Times New Roman" panose="02020603050405020304" pitchFamily="18" charset="0"/>
                <a:cs typeface="Times New Roman" panose="02020603050405020304" pitchFamily="18" charset="0"/>
              </a:rPr>
              <a:t>communes et centres urbains, </a:t>
            </a:r>
            <a:r>
              <a:rPr lang="fr-FR" sz="1800" b="1" dirty="0" smtClean="0">
                <a:solidFill>
                  <a:schemeClr val="tx1"/>
                </a:solidFill>
                <a:latin typeface="Times New Roman" panose="02020603050405020304" pitchFamily="18" charset="0"/>
                <a:cs typeface="Times New Roman" panose="02020603050405020304" pitchFamily="18" charset="0"/>
              </a:rPr>
              <a:t>385 </a:t>
            </a:r>
            <a:r>
              <a:rPr lang="fr-FR" sz="1800" b="1" dirty="0">
                <a:solidFill>
                  <a:schemeClr val="tx1"/>
                </a:solidFill>
                <a:latin typeface="Times New Roman" panose="02020603050405020304" pitchFamily="18" charset="0"/>
                <a:cs typeface="Times New Roman" panose="02020603050405020304" pitchFamily="18" charset="0"/>
              </a:rPr>
              <a:t>ont un taux de pauvreté multidimensionnelle inférieur à 5%, </a:t>
            </a:r>
            <a:r>
              <a:rPr lang="fr-FR" sz="1800" b="1" dirty="0" smtClean="0">
                <a:solidFill>
                  <a:schemeClr val="tx1"/>
                </a:solidFill>
                <a:latin typeface="Times New Roman" panose="02020603050405020304" pitchFamily="18" charset="0"/>
                <a:cs typeface="Times New Roman" panose="02020603050405020304" pitchFamily="18" charset="0"/>
              </a:rPr>
              <a:t>475 </a:t>
            </a:r>
            <a:r>
              <a:rPr lang="fr-FR" sz="1800" b="1" dirty="0">
                <a:solidFill>
                  <a:schemeClr val="tx1"/>
                </a:solidFill>
                <a:latin typeface="Times New Roman" panose="02020603050405020304" pitchFamily="18" charset="0"/>
                <a:cs typeface="Times New Roman" panose="02020603050405020304" pitchFamily="18" charset="0"/>
              </a:rPr>
              <a:t>un taux entre 5% et 10%, </a:t>
            </a:r>
            <a:r>
              <a:rPr lang="fr-FR" sz="1800" b="1" dirty="0" smtClean="0">
                <a:solidFill>
                  <a:schemeClr val="tx1"/>
                </a:solidFill>
                <a:latin typeface="Times New Roman" panose="02020603050405020304" pitchFamily="18" charset="0"/>
                <a:cs typeface="Times New Roman" panose="02020603050405020304" pitchFamily="18" charset="0"/>
              </a:rPr>
              <a:t>565 </a:t>
            </a:r>
            <a:r>
              <a:rPr lang="fr-FR" sz="1800" b="1" dirty="0">
                <a:solidFill>
                  <a:schemeClr val="tx1"/>
                </a:solidFill>
                <a:latin typeface="Times New Roman" panose="02020603050405020304" pitchFamily="18" charset="0"/>
                <a:cs typeface="Times New Roman" panose="02020603050405020304" pitchFamily="18" charset="0"/>
              </a:rPr>
              <a:t>un taux entre 10% et 20%, </a:t>
            </a:r>
            <a:r>
              <a:rPr lang="fr-FR" sz="1800" b="1" dirty="0" smtClean="0">
                <a:solidFill>
                  <a:schemeClr val="tx1"/>
                </a:solidFill>
                <a:latin typeface="Times New Roman" panose="02020603050405020304" pitchFamily="18" charset="0"/>
                <a:cs typeface="Times New Roman" panose="02020603050405020304" pitchFamily="18" charset="0"/>
              </a:rPr>
              <a:t>173 </a:t>
            </a:r>
            <a:r>
              <a:rPr lang="fr-FR" sz="1800" b="1" dirty="0">
                <a:solidFill>
                  <a:schemeClr val="tx1"/>
                </a:solidFill>
                <a:latin typeface="Times New Roman" panose="02020603050405020304" pitchFamily="18" charset="0"/>
                <a:cs typeface="Times New Roman" panose="02020603050405020304" pitchFamily="18" charset="0"/>
              </a:rPr>
              <a:t>entre 20% et 30</a:t>
            </a:r>
            <a:r>
              <a:rPr lang="fr-FR" sz="1800" b="1" dirty="0" smtClean="0">
                <a:solidFill>
                  <a:schemeClr val="tx1"/>
                </a:solidFill>
                <a:latin typeface="Times New Roman" panose="02020603050405020304" pitchFamily="18" charset="0"/>
                <a:cs typeface="Times New Roman" panose="02020603050405020304" pitchFamily="18" charset="0"/>
              </a:rPr>
              <a:t>% </a:t>
            </a:r>
            <a:r>
              <a:rPr lang="fr-FR" sz="1800" b="1" dirty="0">
                <a:solidFill>
                  <a:schemeClr val="tx1"/>
                </a:solidFill>
                <a:latin typeface="Times New Roman" panose="02020603050405020304" pitchFamily="18" charset="0"/>
                <a:cs typeface="Times New Roman" panose="02020603050405020304" pitchFamily="18" charset="0"/>
              </a:rPr>
              <a:t>et </a:t>
            </a:r>
            <a:r>
              <a:rPr lang="fr-FR" sz="1800" b="1" dirty="0" smtClean="0">
                <a:solidFill>
                  <a:schemeClr val="tx1"/>
                </a:solidFill>
                <a:latin typeface="Times New Roman" panose="02020603050405020304" pitchFamily="18" charset="0"/>
                <a:cs typeface="Times New Roman" panose="02020603050405020304" pitchFamily="18" charset="0"/>
              </a:rPr>
              <a:t>104 </a:t>
            </a:r>
            <a:r>
              <a:rPr lang="fr-FR" sz="1800" b="1" dirty="0">
                <a:solidFill>
                  <a:schemeClr val="tx1"/>
                </a:solidFill>
                <a:latin typeface="Times New Roman" panose="02020603050405020304" pitchFamily="18" charset="0"/>
                <a:cs typeface="Times New Roman" panose="02020603050405020304" pitchFamily="18" charset="0"/>
              </a:rPr>
              <a:t>un taux supérieur à </a:t>
            </a:r>
            <a:r>
              <a:rPr lang="fr-FR" sz="1800" b="1" dirty="0" smtClean="0">
                <a:solidFill>
                  <a:schemeClr val="tx1"/>
                </a:solidFill>
                <a:latin typeface="Times New Roman" panose="02020603050405020304" pitchFamily="18" charset="0"/>
                <a:cs typeface="Times New Roman" panose="02020603050405020304" pitchFamily="18" charset="0"/>
              </a:rPr>
              <a:t>30</a:t>
            </a:r>
            <a:r>
              <a:rPr lang="fr-FR" sz="1800" b="1" dirty="0">
                <a:solidFill>
                  <a:schemeClr val="tx1"/>
                </a:solidFill>
                <a:latin typeface="Times New Roman" panose="02020603050405020304" pitchFamily="18" charset="0"/>
                <a:cs typeface="Times New Roman" panose="02020603050405020304" pitchFamily="18" charset="0"/>
              </a:rPr>
              <a:t>%. </a:t>
            </a:r>
            <a:endParaRPr lang="fr-FR" sz="1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fr-FR" sz="18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fr-FR" sz="1800" b="1" dirty="0">
                <a:solidFill>
                  <a:schemeClr val="tx1"/>
                </a:solidFill>
                <a:latin typeface="Times New Roman" panose="02020603050405020304" pitchFamily="18" charset="0"/>
                <a:cs typeface="Times New Roman" panose="02020603050405020304" pitchFamily="18" charset="0"/>
              </a:rPr>
              <a:t>En milieu rural, sur les </a:t>
            </a:r>
            <a:r>
              <a:rPr lang="fr-FR" sz="1800" b="1" dirty="0" smtClean="0">
                <a:solidFill>
                  <a:schemeClr val="tx1"/>
                </a:solidFill>
                <a:latin typeface="Times New Roman" panose="02020603050405020304" pitchFamily="18" charset="0"/>
                <a:cs typeface="Times New Roman" panose="02020603050405020304" pitchFamily="18" charset="0"/>
              </a:rPr>
              <a:t>1282 </a:t>
            </a:r>
            <a:r>
              <a:rPr lang="fr-FR" sz="1800" b="1" dirty="0">
                <a:solidFill>
                  <a:schemeClr val="tx1"/>
                </a:solidFill>
                <a:latin typeface="Times New Roman" panose="02020603050405020304" pitchFamily="18" charset="0"/>
                <a:cs typeface="Times New Roman" panose="02020603050405020304" pitchFamily="18" charset="0"/>
              </a:rPr>
              <a:t>communes, le taux de pauvreté multidimensionnelle est inférieur à 10% dans </a:t>
            </a:r>
            <a:r>
              <a:rPr lang="fr-FR" sz="1800" b="1" dirty="0" smtClean="0">
                <a:solidFill>
                  <a:schemeClr val="tx1"/>
                </a:solidFill>
                <a:latin typeface="Times New Roman" panose="02020603050405020304" pitchFamily="18" charset="0"/>
                <a:cs typeface="Times New Roman" panose="02020603050405020304" pitchFamily="18" charset="0"/>
              </a:rPr>
              <a:t>447 </a:t>
            </a:r>
            <a:r>
              <a:rPr lang="fr-FR" sz="1800" b="1" dirty="0">
                <a:solidFill>
                  <a:schemeClr val="tx1"/>
                </a:solidFill>
                <a:latin typeface="Times New Roman" panose="02020603050405020304" pitchFamily="18" charset="0"/>
                <a:cs typeface="Times New Roman" panose="02020603050405020304" pitchFamily="18" charset="0"/>
              </a:rPr>
              <a:t>communes, </a:t>
            </a:r>
            <a:r>
              <a:rPr lang="fr-FR" sz="1800" b="1" dirty="0" smtClean="0">
                <a:solidFill>
                  <a:schemeClr val="tx1"/>
                </a:solidFill>
                <a:latin typeface="Times New Roman" panose="02020603050405020304" pitchFamily="18" charset="0"/>
                <a:cs typeface="Times New Roman" panose="02020603050405020304" pitchFamily="18" charset="0"/>
              </a:rPr>
              <a:t>et </a:t>
            </a:r>
            <a:r>
              <a:rPr lang="fr-FR" sz="1800" b="1" dirty="0">
                <a:solidFill>
                  <a:schemeClr val="tx1"/>
                </a:solidFill>
                <a:latin typeface="Times New Roman" panose="02020603050405020304" pitchFamily="18" charset="0"/>
                <a:cs typeface="Times New Roman" panose="02020603050405020304" pitchFamily="18" charset="0"/>
              </a:rPr>
              <a:t>est supérieur à </a:t>
            </a:r>
            <a:r>
              <a:rPr lang="fr-FR" sz="1800" b="1" dirty="0" smtClean="0">
                <a:solidFill>
                  <a:schemeClr val="tx1"/>
                </a:solidFill>
                <a:latin typeface="Times New Roman" panose="02020603050405020304" pitchFamily="18" charset="0"/>
                <a:cs typeface="Times New Roman" panose="02020603050405020304" pitchFamily="18" charset="0"/>
              </a:rPr>
              <a:t>30</a:t>
            </a:r>
            <a:r>
              <a:rPr lang="fr-FR" sz="1800" b="1" dirty="0">
                <a:solidFill>
                  <a:schemeClr val="tx1"/>
                </a:solidFill>
                <a:latin typeface="Times New Roman" panose="02020603050405020304" pitchFamily="18" charset="0"/>
                <a:cs typeface="Times New Roman" panose="02020603050405020304" pitchFamily="18" charset="0"/>
              </a:rPr>
              <a:t>% dans </a:t>
            </a:r>
            <a:r>
              <a:rPr lang="fr-FR" sz="1800" b="1" dirty="0" smtClean="0">
                <a:solidFill>
                  <a:schemeClr val="tx1"/>
                </a:solidFill>
                <a:latin typeface="Times New Roman" panose="02020603050405020304" pitchFamily="18" charset="0"/>
                <a:cs typeface="Times New Roman" panose="02020603050405020304" pitchFamily="18" charset="0"/>
              </a:rPr>
              <a:t>104 </a:t>
            </a:r>
            <a:r>
              <a:rPr lang="fr-FR" sz="1800" b="1" dirty="0">
                <a:solidFill>
                  <a:schemeClr val="tx1"/>
                </a:solidFill>
                <a:latin typeface="Times New Roman" panose="02020603050405020304" pitchFamily="18" charset="0"/>
                <a:cs typeface="Times New Roman" panose="02020603050405020304" pitchFamily="18" charset="0"/>
              </a:rPr>
              <a:t>communes. </a:t>
            </a:r>
            <a:endParaRPr lang="fr-FR" sz="1800" b="1" dirty="0" smtClean="0">
              <a:solidFill>
                <a:schemeClr val="tx1"/>
              </a:solidFill>
              <a:latin typeface="Times New Roman" panose="02020603050405020304" pitchFamily="18" charset="0"/>
              <a:cs typeface="Times New Roman" panose="02020603050405020304" pitchFamily="18" charset="0"/>
            </a:endParaRPr>
          </a:p>
          <a:p>
            <a:pPr algn="just"/>
            <a:endParaRPr lang="fr-FR" sz="1800" b="1"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fr-FR" sz="1800" b="1" dirty="0">
                <a:solidFill>
                  <a:schemeClr val="tx1"/>
                </a:solidFill>
                <a:latin typeface="Times New Roman" panose="02020603050405020304" pitchFamily="18" charset="0"/>
                <a:cs typeface="Times New Roman" panose="02020603050405020304" pitchFamily="18" charset="0"/>
              </a:rPr>
              <a:t>A l’échelle urbaine, </a:t>
            </a:r>
            <a:r>
              <a:rPr lang="fr-FR" sz="1800" b="1" dirty="0" smtClean="0">
                <a:solidFill>
                  <a:schemeClr val="tx1"/>
                </a:solidFill>
                <a:latin typeface="Times New Roman" panose="02020603050405020304" pitchFamily="18" charset="0"/>
                <a:cs typeface="Times New Roman" panose="02020603050405020304" pitchFamily="18" charset="0"/>
              </a:rPr>
              <a:t>toutes les localités au nombre de 420 (communes urbaines, arrondissements et </a:t>
            </a:r>
            <a:r>
              <a:rPr lang="fr-FR" sz="1800" b="1" dirty="0">
                <a:solidFill>
                  <a:schemeClr val="tx1"/>
                </a:solidFill>
                <a:latin typeface="Times New Roman" panose="02020603050405020304" pitchFamily="18" charset="0"/>
                <a:cs typeface="Times New Roman" panose="02020603050405020304" pitchFamily="18" charset="0"/>
              </a:rPr>
              <a:t>centres </a:t>
            </a:r>
            <a:r>
              <a:rPr lang="fr-FR" sz="1800" b="1" dirty="0" smtClean="0">
                <a:solidFill>
                  <a:schemeClr val="tx1"/>
                </a:solidFill>
                <a:latin typeface="Times New Roman" panose="02020603050405020304" pitchFamily="18" charset="0"/>
                <a:cs typeface="Times New Roman" panose="02020603050405020304" pitchFamily="18" charset="0"/>
              </a:rPr>
              <a:t>urbains), ont </a:t>
            </a:r>
            <a:r>
              <a:rPr lang="fr-FR" sz="1800" b="1" dirty="0">
                <a:solidFill>
                  <a:schemeClr val="tx1"/>
                </a:solidFill>
                <a:latin typeface="Times New Roman" panose="02020603050405020304" pitchFamily="18" charset="0"/>
                <a:cs typeface="Times New Roman" panose="02020603050405020304" pitchFamily="18" charset="0"/>
              </a:rPr>
              <a:t>un taux de pauvreté inférieur à </a:t>
            </a:r>
            <a:r>
              <a:rPr lang="fr-FR" sz="1800" b="1" dirty="0" smtClean="0">
                <a:solidFill>
                  <a:schemeClr val="tx1"/>
                </a:solidFill>
                <a:latin typeface="Times New Roman" panose="02020603050405020304" pitchFamily="18" charset="0"/>
                <a:cs typeface="Times New Roman" panose="02020603050405020304" pitchFamily="18" charset="0"/>
              </a:rPr>
              <a:t>20%, dont seulement 7 ont un taux compris entre 10% et 20%.</a:t>
            </a:r>
            <a:endParaRPr lang="fr-FR" b="1"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938355044"/>
              </p:ext>
            </p:extLst>
          </p:nvPr>
        </p:nvGraphicFramePr>
        <p:xfrm>
          <a:off x="6422065" y="1541721"/>
          <a:ext cx="5769935" cy="4732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9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HCP\Downloads\TPM_Com14-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285" y="632298"/>
            <a:ext cx="11624553" cy="5856051"/>
          </a:xfrm>
          <a:prstGeom prst="rect">
            <a:avLst/>
          </a:prstGeom>
          <a:noFill/>
          <a:ln>
            <a:noFill/>
          </a:ln>
        </p:spPr>
      </p:pic>
    </p:spTree>
    <p:extLst>
      <p:ext uri="{BB962C8B-B14F-4D97-AF65-F5344CB8AC3E}">
        <p14:creationId xmlns:p14="http://schemas.microsoft.com/office/powerpoint/2010/main" val="2899622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706" y="1066913"/>
            <a:ext cx="5878286" cy="655870"/>
          </a:xfrm>
        </p:spPr>
        <p:txBody>
          <a:bodyPr>
            <a:noAutofit/>
          </a:bodyPr>
          <a:lstStyle/>
          <a:p>
            <a:pPr algn="ctr"/>
            <a:r>
              <a:rPr lang="fr-FR" altLang="fr-FR" sz="1600" b="1" dirty="0">
                <a:solidFill>
                  <a:srgbClr val="C00000"/>
                </a:solidFill>
                <a:latin typeface="Times New Roman" panose="02020603050405020304" pitchFamily="18" charset="0"/>
                <a:cs typeface="Times New Roman" panose="02020603050405020304" pitchFamily="18" charset="0"/>
              </a:rPr>
              <a:t>Dynamique de </a:t>
            </a:r>
            <a:r>
              <a:rPr lang="fr-FR" altLang="fr-FR" sz="1600" b="1" dirty="0" smtClean="0">
                <a:solidFill>
                  <a:srgbClr val="C00000"/>
                </a:solidFill>
                <a:latin typeface="Times New Roman" panose="02020603050405020304" pitchFamily="18" charset="0"/>
                <a:cs typeface="Times New Roman" panose="02020603050405020304" pitchFamily="18" charset="0"/>
              </a:rPr>
              <a:t>la PM communale </a:t>
            </a:r>
            <a:r>
              <a:rPr lang="fr-FR" altLang="fr-FR" sz="1600" b="1" dirty="0" smtClean="0">
                <a:solidFill>
                  <a:srgbClr val="C00000"/>
                </a:solidFill>
                <a:latin typeface="Times New Roman" panose="02020603050405020304" pitchFamily="18" charset="0"/>
                <a:cs typeface="Times New Roman" panose="02020603050405020304" pitchFamily="18" charset="0"/>
              </a:rPr>
              <a:t>2014-2024</a:t>
            </a:r>
            <a:r>
              <a:rPr lang="fr-FR" altLang="fr-FR" sz="1600" b="1" dirty="0">
                <a:solidFill>
                  <a:srgbClr val="C00000"/>
                </a:solidFill>
                <a:latin typeface="Times New Roman" panose="02020603050405020304" pitchFamily="18" charset="0"/>
                <a:cs typeface="Times New Roman" panose="02020603050405020304" pitchFamily="18" charset="0"/>
              </a:rPr>
              <a:t>: </a:t>
            </a:r>
            <a:r>
              <a:rPr lang="fr-FR" altLang="fr-FR" sz="1600" b="1" dirty="0" smtClean="0">
                <a:solidFill>
                  <a:srgbClr val="C00000"/>
                </a:solidFill>
                <a:latin typeface="Times New Roman" panose="02020603050405020304" pitchFamily="18" charset="0"/>
                <a:cs typeface="Times New Roman" panose="02020603050405020304" pitchFamily="18" charset="0"/>
              </a:rPr>
              <a:t>Distribution </a:t>
            </a:r>
            <a:r>
              <a:rPr lang="fr-FR" altLang="fr-FR" sz="1600" b="1" dirty="0" smtClean="0">
                <a:solidFill>
                  <a:srgbClr val="C00000"/>
                </a:solidFill>
                <a:latin typeface="Times New Roman" panose="02020603050405020304" pitchFamily="18" charset="0"/>
                <a:cs typeface="Times New Roman" panose="02020603050405020304" pitchFamily="18" charset="0"/>
              </a:rPr>
              <a:t>des </a:t>
            </a:r>
            <a:r>
              <a:rPr lang="fr-FR" altLang="fr-FR" sz="1600" b="1" dirty="0">
                <a:solidFill>
                  <a:srgbClr val="C00000"/>
                </a:solidFill>
                <a:latin typeface="Times New Roman" panose="02020603050405020304" pitchFamily="18" charset="0"/>
                <a:cs typeface="Times New Roman" panose="02020603050405020304" pitchFamily="18" charset="0"/>
              </a:rPr>
              <a:t>communes par </a:t>
            </a:r>
            <a:r>
              <a:rPr lang="fr-FR" altLang="fr-FR" sz="1600" b="1" dirty="0" smtClean="0">
                <a:solidFill>
                  <a:srgbClr val="C00000"/>
                </a:solidFill>
                <a:latin typeface="Times New Roman" panose="02020603050405020304" pitchFamily="18" charset="0"/>
                <a:cs typeface="Times New Roman" panose="02020603050405020304" pitchFamily="18" charset="0"/>
              </a:rPr>
              <a:t>tranche de taux </a:t>
            </a:r>
            <a:r>
              <a:rPr lang="fr-FR" altLang="fr-FR" sz="1600" b="1" dirty="0">
                <a:solidFill>
                  <a:srgbClr val="C00000"/>
                </a:solidFill>
                <a:latin typeface="Times New Roman" panose="02020603050405020304" pitchFamily="18" charset="0"/>
                <a:cs typeface="Times New Roman" panose="02020603050405020304" pitchFamily="18" charset="0"/>
              </a:rPr>
              <a:t>de </a:t>
            </a:r>
            <a:r>
              <a:rPr lang="fr-FR" altLang="fr-FR" sz="1600" b="1" dirty="0" smtClean="0">
                <a:solidFill>
                  <a:srgbClr val="C00000"/>
                </a:solidFill>
                <a:latin typeface="Times New Roman" panose="02020603050405020304" pitchFamily="18" charset="0"/>
                <a:cs typeface="Times New Roman" panose="02020603050405020304" pitchFamily="18" charset="0"/>
              </a:rPr>
              <a:t>PM  </a:t>
            </a:r>
            <a:r>
              <a:rPr lang="fr-FR" altLang="fr-FR" sz="1400" b="0" dirty="0" smtClean="0">
                <a:solidFill>
                  <a:srgbClr val="C00000"/>
                </a:solidFill>
                <a:latin typeface="Times New Roman" panose="02020603050405020304" pitchFamily="18" charset="0"/>
                <a:cs typeface="Times New Roman" panose="02020603050405020304" pitchFamily="18" charset="0"/>
              </a:rPr>
              <a:t>(en %)</a:t>
            </a:r>
            <a:r>
              <a:rPr lang="fr-FR" altLang="fr-FR" sz="1600" b="1" dirty="0">
                <a:solidFill>
                  <a:srgbClr val="C00000"/>
                </a:solidFill>
                <a:latin typeface="Times New Roman" panose="02020603050405020304" pitchFamily="18" charset="0"/>
                <a:cs typeface="Times New Roman" panose="02020603050405020304" pitchFamily="18" charset="0"/>
              </a:rPr>
              <a:t/>
            </a:r>
            <a:br>
              <a:rPr lang="fr-FR" altLang="fr-FR" sz="1600" b="1" dirty="0">
                <a:solidFill>
                  <a:srgbClr val="C00000"/>
                </a:solidFill>
                <a:latin typeface="Times New Roman" panose="02020603050405020304" pitchFamily="18" charset="0"/>
                <a:cs typeface="Times New Roman" panose="02020603050405020304" pitchFamily="18" charset="0"/>
              </a:rPr>
            </a:br>
            <a:endParaRPr lang="fr-FR" sz="1600" dirty="0">
              <a:solidFill>
                <a:srgbClr val="C00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9727" y="940904"/>
            <a:ext cx="5330145" cy="5779210"/>
          </a:xfrm>
        </p:spPr>
        <p:txBody>
          <a:bodyPr/>
          <a:lstStyle/>
          <a:p>
            <a:pPr marL="342900" indent="-342900" algn="just">
              <a:spcBef>
                <a:spcPct val="0"/>
              </a:spcBef>
              <a:buFont typeface="Wingdings" panose="05000000000000000000" pitchFamily="2" charset="2"/>
              <a:buChar char="ü"/>
            </a:pPr>
            <a:endParaRPr lang="fr-FR" altLang="fr-FR"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spcBef>
                <a:spcPct val="0"/>
              </a:spcBef>
              <a:buFont typeface="Wingdings" panose="05000000000000000000" pitchFamily="2" charset="2"/>
              <a:buChar char="ü"/>
            </a:pPr>
            <a:r>
              <a:rPr lang="fr-FR" altLang="fr-FR" sz="2000" b="1" dirty="0" smtClean="0">
                <a:solidFill>
                  <a:schemeClr val="tx1"/>
                </a:solidFill>
                <a:latin typeface="Times New Roman" panose="02020603050405020304" pitchFamily="18" charset="0"/>
                <a:cs typeface="Times New Roman" panose="02020603050405020304" pitchFamily="18" charset="0"/>
              </a:rPr>
              <a:t>La part des communes ayant un taux de pauvreté de moins de 5%, est passée de 11,2% en 2014 à 22% en 2024. </a:t>
            </a:r>
            <a:endParaRPr lang="fr-FR" altLang="fr-FR" sz="2000" b="1" dirty="0">
              <a:solidFill>
                <a:schemeClr val="tx1"/>
              </a:solidFill>
              <a:latin typeface="Times New Roman" panose="02020603050405020304" pitchFamily="18" charset="0"/>
              <a:cs typeface="Times New Roman" panose="02020603050405020304" pitchFamily="18" charset="0"/>
            </a:endParaRPr>
          </a:p>
          <a:p>
            <a:pPr marL="342900" indent="-342900" algn="just">
              <a:spcBef>
                <a:spcPct val="0"/>
              </a:spcBef>
              <a:buClrTx/>
              <a:buSzTx/>
              <a:buFont typeface="Wingdings" panose="05000000000000000000" pitchFamily="2" charset="2"/>
              <a:buChar char="ü"/>
            </a:pPr>
            <a:endParaRPr lang="fr-FR" altLang="fr-FR" sz="2000" b="1" dirty="0">
              <a:solidFill>
                <a:schemeClr val="tx1"/>
              </a:solidFill>
              <a:latin typeface="Times New Roman" panose="02020603050405020304" pitchFamily="18" charset="0"/>
              <a:cs typeface="Times New Roman" panose="02020603050405020304" pitchFamily="18" charset="0"/>
            </a:endParaRPr>
          </a:p>
          <a:p>
            <a:pPr marL="342900" indent="-342900" algn="just">
              <a:spcBef>
                <a:spcPct val="0"/>
              </a:spcBef>
              <a:buFont typeface="Wingdings" panose="05000000000000000000" pitchFamily="2" charset="2"/>
              <a:buChar char="ü"/>
            </a:pPr>
            <a:r>
              <a:rPr lang="fr-FR" altLang="fr-FR" sz="2000" b="1" dirty="0">
                <a:solidFill>
                  <a:schemeClr val="tx1"/>
                </a:solidFill>
                <a:latin typeface="Times New Roman" panose="02020603050405020304" pitchFamily="18" charset="0"/>
                <a:cs typeface="Times New Roman" panose="02020603050405020304" pitchFamily="18" charset="0"/>
              </a:rPr>
              <a:t>Cette amélioration concerne également les communes les plus pauvres (plus de </a:t>
            </a:r>
            <a:r>
              <a:rPr lang="fr-FR" altLang="fr-FR" sz="2000" b="1" dirty="0" smtClean="0">
                <a:solidFill>
                  <a:schemeClr val="tx1"/>
                </a:solidFill>
                <a:latin typeface="Times New Roman" panose="02020603050405020304" pitchFamily="18" charset="0"/>
                <a:cs typeface="Times New Roman" panose="02020603050405020304" pitchFamily="18" charset="0"/>
              </a:rPr>
              <a:t>20</a:t>
            </a:r>
            <a:r>
              <a:rPr lang="fr-FR" altLang="fr-FR" sz="2000" b="1" dirty="0">
                <a:solidFill>
                  <a:schemeClr val="tx1"/>
                </a:solidFill>
                <a:latin typeface="Times New Roman" panose="02020603050405020304" pitchFamily="18" charset="0"/>
                <a:cs typeface="Times New Roman" panose="02020603050405020304" pitchFamily="18" charset="0"/>
              </a:rPr>
              <a:t>%). Leur part est passée de </a:t>
            </a:r>
            <a:r>
              <a:rPr lang="fr-FR" altLang="fr-FR" sz="2000" b="1" dirty="0" smtClean="0">
                <a:solidFill>
                  <a:schemeClr val="tx1"/>
                </a:solidFill>
                <a:latin typeface="Times New Roman" panose="02020603050405020304" pitchFamily="18" charset="0"/>
                <a:cs typeface="Times New Roman" panose="02020603050405020304" pitchFamily="18" charset="0"/>
              </a:rPr>
              <a:t>45,0% </a:t>
            </a:r>
            <a:r>
              <a:rPr lang="fr-FR" altLang="fr-FR" sz="2000" b="1" dirty="0">
                <a:solidFill>
                  <a:schemeClr val="tx1"/>
                </a:solidFill>
                <a:latin typeface="Times New Roman" panose="02020603050405020304" pitchFamily="18" charset="0"/>
                <a:cs typeface="Times New Roman" panose="02020603050405020304" pitchFamily="18" charset="0"/>
              </a:rPr>
              <a:t>en </a:t>
            </a:r>
            <a:r>
              <a:rPr lang="fr-FR" altLang="fr-FR" sz="2000" b="1" dirty="0" smtClean="0">
                <a:solidFill>
                  <a:schemeClr val="tx1"/>
                </a:solidFill>
                <a:latin typeface="Times New Roman" panose="02020603050405020304" pitchFamily="18" charset="0"/>
                <a:cs typeface="Times New Roman" panose="02020603050405020304" pitchFamily="18" charset="0"/>
              </a:rPr>
              <a:t>2014 </a:t>
            </a:r>
            <a:r>
              <a:rPr lang="fr-FR" altLang="fr-FR" sz="2000" b="1" dirty="0">
                <a:solidFill>
                  <a:schemeClr val="tx1"/>
                </a:solidFill>
                <a:latin typeface="Times New Roman" panose="02020603050405020304" pitchFamily="18" charset="0"/>
                <a:cs typeface="Times New Roman" panose="02020603050405020304" pitchFamily="18" charset="0"/>
              </a:rPr>
              <a:t>à </a:t>
            </a:r>
            <a:r>
              <a:rPr lang="fr-FR" altLang="fr-FR" sz="2000" b="1" dirty="0" smtClean="0">
                <a:solidFill>
                  <a:schemeClr val="tx1"/>
                </a:solidFill>
                <a:latin typeface="Times New Roman" panose="02020603050405020304" pitchFamily="18" charset="0"/>
                <a:cs typeface="Times New Roman" panose="02020603050405020304" pitchFamily="18" charset="0"/>
              </a:rPr>
              <a:t>16,4% </a:t>
            </a:r>
            <a:r>
              <a:rPr lang="fr-FR" altLang="fr-FR" sz="2000" b="1" dirty="0">
                <a:solidFill>
                  <a:schemeClr val="tx1"/>
                </a:solidFill>
                <a:latin typeface="Times New Roman" panose="02020603050405020304" pitchFamily="18" charset="0"/>
                <a:cs typeface="Times New Roman" panose="02020603050405020304" pitchFamily="18" charset="0"/>
              </a:rPr>
              <a:t>en </a:t>
            </a:r>
            <a:r>
              <a:rPr lang="fr-FR" altLang="fr-FR" sz="2000" b="1" dirty="0" smtClean="0">
                <a:solidFill>
                  <a:schemeClr val="tx1"/>
                </a:solidFill>
                <a:latin typeface="Times New Roman" panose="02020603050405020304" pitchFamily="18" charset="0"/>
                <a:cs typeface="Times New Roman" panose="02020603050405020304" pitchFamily="18" charset="0"/>
              </a:rPr>
              <a:t>2024</a:t>
            </a:r>
            <a:r>
              <a:rPr lang="fr-FR" altLang="fr-FR" sz="2000" b="1" dirty="0">
                <a:solidFill>
                  <a:schemeClr val="tx1"/>
                </a:solidFill>
                <a:latin typeface="Times New Roman" panose="02020603050405020304" pitchFamily="18" charset="0"/>
                <a:cs typeface="Times New Roman" panose="02020603050405020304" pitchFamily="18" charset="0"/>
              </a:rPr>
              <a:t>.  </a:t>
            </a:r>
          </a:p>
          <a:p>
            <a:pPr marL="342900" indent="-342900" algn="just">
              <a:spcBef>
                <a:spcPct val="0"/>
              </a:spcBef>
              <a:buFont typeface="Wingdings" panose="05000000000000000000" pitchFamily="2" charset="2"/>
              <a:buChar char="ü"/>
            </a:pPr>
            <a:endParaRPr lang="fr-FR" altLang="fr-FR" sz="20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fr-FR" sz="2000" b="1" dirty="0">
                <a:solidFill>
                  <a:schemeClr val="tx1"/>
                </a:solidFill>
                <a:latin typeface="Times New Roman" panose="02020603050405020304" pitchFamily="18" charset="0"/>
                <a:cs typeface="Times New Roman" panose="02020603050405020304" pitchFamily="18" charset="0"/>
              </a:rPr>
              <a:t>En termes relatifs, la baisse de la pauvreté multidimensionnelle a été supérieure à </a:t>
            </a:r>
            <a:r>
              <a:rPr lang="fr-FR" sz="2000" b="1" dirty="0" smtClean="0">
                <a:solidFill>
                  <a:schemeClr val="tx1"/>
                </a:solidFill>
                <a:latin typeface="Times New Roman" panose="02020603050405020304" pitchFamily="18" charset="0"/>
                <a:cs typeface="Times New Roman" panose="02020603050405020304" pitchFamily="18" charset="0"/>
              </a:rPr>
              <a:t>50</a:t>
            </a:r>
            <a:r>
              <a:rPr lang="fr-FR" sz="2000" b="1" dirty="0">
                <a:solidFill>
                  <a:schemeClr val="tx1"/>
                </a:solidFill>
                <a:latin typeface="Times New Roman" panose="02020603050405020304" pitchFamily="18" charset="0"/>
                <a:cs typeface="Times New Roman" panose="02020603050405020304" pitchFamily="18" charset="0"/>
              </a:rPr>
              <a:t>% dans </a:t>
            </a:r>
            <a:r>
              <a:rPr lang="fr-FR" sz="2000" b="1" dirty="0" smtClean="0">
                <a:solidFill>
                  <a:schemeClr val="tx1"/>
                </a:solidFill>
                <a:latin typeface="Times New Roman" panose="02020603050405020304" pitchFamily="18" charset="0"/>
                <a:cs typeface="Times New Roman" panose="02020603050405020304" pitchFamily="18" charset="0"/>
              </a:rPr>
              <a:t>27,3% </a:t>
            </a:r>
            <a:r>
              <a:rPr lang="fr-FR" sz="2000" b="1" dirty="0">
                <a:solidFill>
                  <a:schemeClr val="tx1"/>
                </a:solidFill>
                <a:latin typeface="Times New Roman" panose="02020603050405020304" pitchFamily="18" charset="0"/>
                <a:cs typeface="Times New Roman" panose="02020603050405020304" pitchFamily="18" charset="0"/>
              </a:rPr>
              <a:t>des communes, entre </a:t>
            </a:r>
            <a:r>
              <a:rPr lang="fr-FR" sz="2000" b="1" dirty="0" smtClean="0">
                <a:solidFill>
                  <a:schemeClr val="tx1"/>
                </a:solidFill>
                <a:latin typeface="Times New Roman" panose="02020603050405020304" pitchFamily="18" charset="0"/>
                <a:cs typeface="Times New Roman" panose="02020603050405020304" pitchFamily="18" charset="0"/>
              </a:rPr>
              <a:t>25% </a:t>
            </a:r>
            <a:r>
              <a:rPr lang="fr-FR" sz="2000" b="1" dirty="0">
                <a:solidFill>
                  <a:schemeClr val="tx1"/>
                </a:solidFill>
                <a:latin typeface="Times New Roman" panose="02020603050405020304" pitchFamily="18" charset="0"/>
                <a:cs typeface="Times New Roman" panose="02020603050405020304" pitchFamily="18" charset="0"/>
              </a:rPr>
              <a:t>et </a:t>
            </a:r>
            <a:r>
              <a:rPr lang="fr-FR" sz="2000" b="1" dirty="0" smtClean="0">
                <a:solidFill>
                  <a:schemeClr val="tx1"/>
                </a:solidFill>
                <a:latin typeface="Times New Roman" panose="02020603050405020304" pitchFamily="18" charset="0"/>
                <a:cs typeface="Times New Roman" panose="02020603050405020304" pitchFamily="18" charset="0"/>
              </a:rPr>
              <a:t>50</a:t>
            </a:r>
            <a:r>
              <a:rPr lang="fr-FR" sz="2000" b="1" dirty="0">
                <a:solidFill>
                  <a:schemeClr val="tx1"/>
                </a:solidFill>
                <a:latin typeface="Times New Roman" panose="02020603050405020304" pitchFamily="18" charset="0"/>
                <a:cs typeface="Times New Roman" panose="02020603050405020304" pitchFamily="18" charset="0"/>
              </a:rPr>
              <a:t>% dans </a:t>
            </a:r>
            <a:r>
              <a:rPr lang="fr-FR" sz="2000" b="1" dirty="0" smtClean="0">
                <a:solidFill>
                  <a:schemeClr val="tx1"/>
                </a:solidFill>
                <a:latin typeface="Times New Roman" panose="02020603050405020304" pitchFamily="18" charset="0"/>
                <a:cs typeface="Times New Roman" panose="02020603050405020304" pitchFamily="18" charset="0"/>
              </a:rPr>
              <a:t>50,0% </a:t>
            </a:r>
            <a:r>
              <a:rPr lang="fr-FR" sz="2000" b="1" dirty="0">
                <a:solidFill>
                  <a:schemeClr val="tx1"/>
                </a:solidFill>
                <a:latin typeface="Times New Roman" panose="02020603050405020304" pitchFamily="18" charset="0"/>
                <a:cs typeface="Times New Roman" panose="02020603050405020304" pitchFamily="18" charset="0"/>
              </a:rPr>
              <a:t>des communes, </a:t>
            </a:r>
            <a:r>
              <a:rPr lang="fr-FR" sz="2000" b="1" dirty="0" smtClean="0">
                <a:solidFill>
                  <a:schemeClr val="tx1"/>
                </a:solidFill>
                <a:latin typeface="Times New Roman" panose="02020603050405020304" pitchFamily="18" charset="0"/>
                <a:cs typeface="Times New Roman" panose="02020603050405020304" pitchFamily="18" charset="0"/>
              </a:rPr>
              <a:t>entre 10% et 25% dans 12,7% et de </a:t>
            </a:r>
            <a:r>
              <a:rPr lang="fr-FR" sz="2000" b="1" dirty="0">
                <a:solidFill>
                  <a:schemeClr val="tx1"/>
                </a:solidFill>
                <a:latin typeface="Times New Roman" panose="02020603050405020304" pitchFamily="18" charset="0"/>
                <a:cs typeface="Times New Roman" panose="02020603050405020304" pitchFamily="18" charset="0"/>
              </a:rPr>
              <a:t>moins de </a:t>
            </a:r>
            <a:r>
              <a:rPr lang="fr-FR" sz="2000" b="1" dirty="0" smtClean="0">
                <a:solidFill>
                  <a:schemeClr val="tx1"/>
                </a:solidFill>
                <a:latin typeface="Times New Roman" panose="02020603050405020304" pitchFamily="18" charset="0"/>
                <a:cs typeface="Times New Roman" panose="02020603050405020304" pitchFamily="18" charset="0"/>
              </a:rPr>
              <a:t>10% </a:t>
            </a:r>
            <a:r>
              <a:rPr lang="fr-FR" sz="2000" b="1" dirty="0">
                <a:solidFill>
                  <a:schemeClr val="tx1"/>
                </a:solidFill>
                <a:latin typeface="Times New Roman" panose="02020603050405020304" pitchFamily="18" charset="0"/>
                <a:cs typeface="Times New Roman" panose="02020603050405020304" pitchFamily="18" charset="0"/>
              </a:rPr>
              <a:t>dans </a:t>
            </a:r>
            <a:r>
              <a:rPr lang="fr-FR" sz="2000" b="1" dirty="0" smtClean="0">
                <a:solidFill>
                  <a:schemeClr val="tx1"/>
                </a:solidFill>
                <a:latin typeface="Times New Roman" panose="02020603050405020304" pitchFamily="18" charset="0"/>
                <a:cs typeface="Times New Roman" panose="02020603050405020304" pitchFamily="18" charset="0"/>
              </a:rPr>
              <a:t>10,4% </a:t>
            </a:r>
            <a:r>
              <a:rPr lang="fr-FR" sz="2000" b="1" dirty="0">
                <a:solidFill>
                  <a:schemeClr val="tx1"/>
                </a:solidFill>
                <a:latin typeface="Times New Roman" panose="02020603050405020304" pitchFamily="18" charset="0"/>
                <a:cs typeface="Times New Roman" panose="02020603050405020304" pitchFamily="18" charset="0"/>
              </a:rPr>
              <a:t>des communes. </a:t>
            </a:r>
          </a:p>
          <a:p>
            <a:pPr marL="342900" indent="-342900" algn="just">
              <a:spcBef>
                <a:spcPct val="0"/>
              </a:spcBef>
              <a:buFont typeface="Wingdings" panose="05000000000000000000" pitchFamily="2" charset="2"/>
              <a:buChar char="ü"/>
            </a:pPr>
            <a:endParaRPr lang="fr-FR" altLang="fr-FR" sz="2000" b="1" dirty="0">
              <a:solidFill>
                <a:schemeClr val="tx1"/>
              </a:solidFill>
              <a:latin typeface="Times New Roman" panose="02020603050405020304" pitchFamily="18" charset="0"/>
              <a:cs typeface="Times New Roman" panose="02020603050405020304" pitchFamily="18" charset="0"/>
            </a:endParaRPr>
          </a:p>
          <a:p>
            <a:pPr algn="just">
              <a:spcBef>
                <a:spcPct val="0"/>
              </a:spcBef>
            </a:pPr>
            <a:endParaRPr lang="fr-FR" altLang="fr-FR" b="1" dirty="0">
              <a:solidFill>
                <a:schemeClr val="tx2"/>
              </a:solidFill>
              <a:latin typeface="Times New Roman" panose="02020603050405020304" pitchFamily="18" charset="0"/>
              <a:cs typeface="Times New Roman" panose="02020603050405020304" pitchFamily="18" charset="0"/>
            </a:endParaRPr>
          </a:p>
          <a:p>
            <a:endParaRPr lang="fr-FR"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862479789"/>
              </p:ext>
            </p:extLst>
          </p:nvPr>
        </p:nvGraphicFramePr>
        <p:xfrm>
          <a:off x="5922705" y="1520456"/>
          <a:ext cx="6145247" cy="4605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85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661182"/>
            <a:ext cx="5428343" cy="5964701"/>
          </a:xfrm>
        </p:spPr>
        <p:txBody>
          <a:bodyPr>
            <a:normAutofit lnSpcReduction="10000"/>
          </a:bodyPr>
          <a:lstStyle/>
          <a:p>
            <a:pPr algn="ctr"/>
            <a:r>
              <a:rPr lang="fr-FR" sz="2000" b="1" dirty="0" smtClean="0">
                <a:solidFill>
                  <a:srgbClr val="C00000"/>
                </a:solidFill>
                <a:latin typeface="Times New Roman" panose="02020603050405020304" pitchFamily="18" charset="0"/>
                <a:cs typeface="Times New Roman" panose="02020603050405020304" pitchFamily="18" charset="0"/>
              </a:rPr>
              <a:t>Communes cibles de l’INDH</a:t>
            </a:r>
          </a:p>
          <a:p>
            <a:pPr algn="just"/>
            <a:endParaRPr lang="fr-FR" sz="2000" dirty="0">
              <a:solidFill>
                <a:schemeClr val="tx1"/>
              </a:solidFill>
              <a:latin typeface="Times New Roman" panose="02020603050405020304" pitchFamily="18" charset="0"/>
              <a:cs typeface="Times New Roman" panose="02020603050405020304" pitchFamily="18" charset="0"/>
            </a:endParaRPr>
          </a:p>
          <a:p>
            <a:pPr algn="just"/>
            <a:r>
              <a:rPr lang="fr-FR" sz="2000" dirty="0" smtClean="0">
                <a:solidFill>
                  <a:schemeClr val="tx1"/>
                </a:solidFill>
                <a:latin typeface="Times New Roman" panose="02020603050405020304" pitchFamily="18" charset="0"/>
                <a:cs typeface="Times New Roman" panose="02020603050405020304" pitchFamily="18" charset="0"/>
              </a:rPr>
              <a:t>Par </a:t>
            </a:r>
            <a:r>
              <a:rPr lang="fr-FR" sz="2000" dirty="0">
                <a:solidFill>
                  <a:schemeClr val="tx1"/>
                </a:solidFill>
                <a:latin typeface="Times New Roman" panose="02020603050405020304" pitchFamily="18" charset="0"/>
                <a:cs typeface="Times New Roman" panose="02020603050405020304" pitchFamily="18" charset="0"/>
              </a:rPr>
              <a:t>rapport aux communes rurales ciblées par l’INDH, cette dynamique se présente comme suit :</a:t>
            </a:r>
          </a:p>
          <a:p>
            <a:pPr marL="342900" indent="-342900" algn="just">
              <a:buFont typeface="Wingdings" panose="05000000000000000000" pitchFamily="2" charset="2"/>
              <a:buChar char="ü"/>
            </a:pPr>
            <a:r>
              <a:rPr lang="fr-FR" sz="2000" dirty="0">
                <a:solidFill>
                  <a:schemeClr val="tx1"/>
                </a:solidFill>
                <a:latin typeface="Times New Roman" panose="02020603050405020304" pitchFamily="18" charset="0"/>
                <a:cs typeface="Times New Roman" panose="02020603050405020304" pitchFamily="18" charset="0"/>
              </a:rPr>
              <a:t>le taux de pauvreté multidimensionnelle est passé de  </a:t>
            </a:r>
            <a:r>
              <a:rPr lang="fr-FR" sz="2000" dirty="0" smtClean="0">
                <a:solidFill>
                  <a:schemeClr val="tx1"/>
                </a:solidFill>
                <a:latin typeface="Times New Roman" panose="02020603050405020304" pitchFamily="18" charset="0"/>
                <a:cs typeface="Times New Roman" panose="02020603050405020304" pitchFamily="18" charset="0"/>
              </a:rPr>
              <a:t>27,8% </a:t>
            </a:r>
            <a:r>
              <a:rPr lang="fr-FR" sz="2000" dirty="0">
                <a:solidFill>
                  <a:schemeClr val="tx1"/>
                </a:solidFill>
                <a:latin typeface="Times New Roman" panose="02020603050405020304" pitchFamily="18" charset="0"/>
                <a:cs typeface="Times New Roman" panose="02020603050405020304" pitchFamily="18" charset="0"/>
              </a:rPr>
              <a:t>en </a:t>
            </a:r>
            <a:r>
              <a:rPr lang="fr-FR" sz="2000" dirty="0" smtClean="0">
                <a:solidFill>
                  <a:schemeClr val="tx1"/>
                </a:solidFill>
                <a:latin typeface="Times New Roman" panose="02020603050405020304" pitchFamily="18" charset="0"/>
                <a:cs typeface="Times New Roman" panose="02020603050405020304" pitchFamily="18" charset="0"/>
              </a:rPr>
              <a:t>2014 </a:t>
            </a:r>
            <a:r>
              <a:rPr lang="fr-FR" sz="2000" dirty="0">
                <a:solidFill>
                  <a:schemeClr val="tx1"/>
                </a:solidFill>
                <a:latin typeface="Times New Roman" panose="02020603050405020304" pitchFamily="18" charset="0"/>
                <a:cs typeface="Times New Roman" panose="02020603050405020304" pitchFamily="18" charset="0"/>
              </a:rPr>
              <a:t>à </a:t>
            </a:r>
            <a:r>
              <a:rPr lang="fr-FR" sz="2000" dirty="0" smtClean="0">
                <a:solidFill>
                  <a:schemeClr val="tx1"/>
                </a:solidFill>
                <a:latin typeface="Times New Roman" panose="02020603050405020304" pitchFamily="18" charset="0"/>
                <a:cs typeface="Times New Roman" panose="02020603050405020304" pitchFamily="18" charset="0"/>
              </a:rPr>
              <a:t>15,5% </a:t>
            </a:r>
            <a:r>
              <a:rPr lang="fr-FR" sz="2000" dirty="0">
                <a:solidFill>
                  <a:schemeClr val="tx1"/>
                </a:solidFill>
                <a:latin typeface="Times New Roman" panose="02020603050405020304" pitchFamily="18" charset="0"/>
                <a:cs typeface="Times New Roman" panose="02020603050405020304" pitchFamily="18" charset="0"/>
              </a:rPr>
              <a:t>en </a:t>
            </a:r>
            <a:r>
              <a:rPr lang="fr-FR" sz="2000" dirty="0" smtClean="0">
                <a:solidFill>
                  <a:schemeClr val="tx1"/>
                </a:solidFill>
                <a:latin typeface="Times New Roman" panose="02020603050405020304" pitchFamily="18" charset="0"/>
                <a:cs typeface="Times New Roman" panose="02020603050405020304" pitchFamily="18" charset="0"/>
              </a:rPr>
              <a:t>2024</a:t>
            </a:r>
            <a:r>
              <a:rPr lang="fr-FR" sz="2000" dirty="0">
                <a:solidFill>
                  <a:schemeClr val="tx1"/>
                </a:solidFill>
                <a:latin typeface="Times New Roman" panose="02020603050405020304" pitchFamily="18" charset="0"/>
                <a:cs typeface="Times New Roman" panose="02020603050405020304" pitchFamily="18" charset="0"/>
              </a:rPr>
              <a:t>, contre respectivement </a:t>
            </a:r>
            <a:r>
              <a:rPr lang="fr-FR" sz="2000" dirty="0" smtClean="0">
                <a:solidFill>
                  <a:schemeClr val="tx1"/>
                </a:solidFill>
                <a:latin typeface="Times New Roman" panose="02020603050405020304" pitchFamily="18" charset="0"/>
                <a:cs typeface="Times New Roman" panose="02020603050405020304" pitchFamily="18" charset="0"/>
              </a:rPr>
              <a:t>19,0% </a:t>
            </a:r>
            <a:r>
              <a:rPr lang="fr-FR" sz="2000" dirty="0">
                <a:solidFill>
                  <a:schemeClr val="tx1"/>
                </a:solidFill>
                <a:latin typeface="Times New Roman" panose="02020603050405020304" pitchFamily="18" charset="0"/>
                <a:cs typeface="Times New Roman" panose="02020603050405020304" pitchFamily="18" charset="0"/>
              </a:rPr>
              <a:t>et </a:t>
            </a:r>
            <a:r>
              <a:rPr lang="fr-FR" sz="2000" dirty="0" smtClean="0">
                <a:solidFill>
                  <a:schemeClr val="tx1"/>
                </a:solidFill>
                <a:latin typeface="Times New Roman" panose="02020603050405020304" pitchFamily="18" charset="0"/>
                <a:cs typeface="Times New Roman" panose="02020603050405020304" pitchFamily="18" charset="0"/>
              </a:rPr>
              <a:t>10,6% </a:t>
            </a:r>
            <a:r>
              <a:rPr lang="fr-FR" sz="2000" dirty="0">
                <a:solidFill>
                  <a:schemeClr val="tx1"/>
                </a:solidFill>
                <a:latin typeface="Times New Roman" panose="02020603050405020304" pitchFamily="18" charset="0"/>
                <a:cs typeface="Times New Roman" panose="02020603050405020304" pitchFamily="18" charset="0"/>
              </a:rPr>
              <a:t>pour le reste des communes rurales,</a:t>
            </a:r>
          </a:p>
          <a:p>
            <a:pPr marL="342900" indent="-342900" algn="just">
              <a:buFont typeface="Wingdings" panose="05000000000000000000" pitchFamily="2" charset="2"/>
              <a:buChar char="ü"/>
            </a:pPr>
            <a:r>
              <a:rPr lang="fr-FR" sz="2000" dirty="0">
                <a:solidFill>
                  <a:schemeClr val="tx1"/>
                </a:solidFill>
                <a:latin typeface="Times New Roman" panose="02020603050405020304" pitchFamily="18" charset="0"/>
                <a:cs typeface="Times New Roman" panose="02020603050405020304" pitchFamily="18" charset="0"/>
              </a:rPr>
              <a:t>la baisse de la pauvreté dans les communes cibles de l’INDH a été supérieure à </a:t>
            </a:r>
            <a:r>
              <a:rPr lang="fr-FR" sz="2000" dirty="0" smtClean="0">
                <a:solidFill>
                  <a:schemeClr val="tx1"/>
                </a:solidFill>
                <a:latin typeface="Times New Roman" panose="02020603050405020304" pitchFamily="18" charset="0"/>
                <a:cs typeface="Times New Roman" panose="02020603050405020304" pitchFamily="18" charset="0"/>
              </a:rPr>
              <a:t>50</a:t>
            </a:r>
            <a:r>
              <a:rPr lang="fr-FR" sz="2000" dirty="0">
                <a:solidFill>
                  <a:schemeClr val="tx1"/>
                </a:solidFill>
                <a:latin typeface="Times New Roman" panose="02020603050405020304" pitchFamily="18" charset="0"/>
                <a:cs typeface="Times New Roman" panose="02020603050405020304" pitchFamily="18" charset="0"/>
              </a:rPr>
              <a:t>% dans </a:t>
            </a:r>
            <a:r>
              <a:rPr lang="fr-FR" sz="2000" dirty="0" smtClean="0">
                <a:solidFill>
                  <a:schemeClr val="tx1"/>
                </a:solidFill>
                <a:latin typeface="Times New Roman" panose="02020603050405020304" pitchFamily="18" charset="0"/>
                <a:cs typeface="Times New Roman" panose="02020603050405020304" pitchFamily="18" charset="0"/>
              </a:rPr>
              <a:t>34,0% </a:t>
            </a:r>
            <a:r>
              <a:rPr lang="fr-FR" sz="2000" dirty="0">
                <a:solidFill>
                  <a:schemeClr val="tx1"/>
                </a:solidFill>
                <a:latin typeface="Times New Roman" panose="02020603050405020304" pitchFamily="18" charset="0"/>
                <a:cs typeface="Times New Roman" panose="02020603050405020304" pitchFamily="18" charset="0"/>
              </a:rPr>
              <a:t>des communes, entre </a:t>
            </a:r>
            <a:r>
              <a:rPr lang="fr-FR" sz="2000" dirty="0" smtClean="0">
                <a:solidFill>
                  <a:schemeClr val="tx1"/>
                </a:solidFill>
                <a:latin typeface="Times New Roman" panose="02020603050405020304" pitchFamily="18" charset="0"/>
                <a:cs typeface="Times New Roman" panose="02020603050405020304" pitchFamily="18" charset="0"/>
              </a:rPr>
              <a:t>25% </a:t>
            </a:r>
            <a:r>
              <a:rPr lang="fr-FR" sz="2000" dirty="0">
                <a:solidFill>
                  <a:schemeClr val="tx1"/>
                </a:solidFill>
                <a:latin typeface="Times New Roman" panose="02020603050405020304" pitchFamily="18" charset="0"/>
                <a:cs typeface="Times New Roman" panose="02020603050405020304" pitchFamily="18" charset="0"/>
              </a:rPr>
              <a:t>et </a:t>
            </a:r>
            <a:r>
              <a:rPr lang="fr-FR" sz="2000" dirty="0" smtClean="0">
                <a:solidFill>
                  <a:schemeClr val="tx1"/>
                </a:solidFill>
                <a:latin typeface="Times New Roman" panose="02020603050405020304" pitchFamily="18" charset="0"/>
                <a:cs typeface="Times New Roman" panose="02020603050405020304" pitchFamily="18" charset="0"/>
              </a:rPr>
              <a:t>50% </a:t>
            </a:r>
            <a:r>
              <a:rPr lang="fr-FR" sz="2000" dirty="0">
                <a:solidFill>
                  <a:schemeClr val="tx1"/>
                </a:solidFill>
                <a:latin typeface="Times New Roman" panose="02020603050405020304" pitchFamily="18" charset="0"/>
                <a:cs typeface="Times New Roman" panose="02020603050405020304" pitchFamily="18" charset="0"/>
              </a:rPr>
              <a:t>dans </a:t>
            </a:r>
            <a:r>
              <a:rPr lang="fr-FR" sz="2000" dirty="0" smtClean="0">
                <a:solidFill>
                  <a:schemeClr val="tx1"/>
                </a:solidFill>
                <a:latin typeface="Times New Roman" panose="02020603050405020304" pitchFamily="18" charset="0"/>
                <a:cs typeface="Times New Roman" panose="02020603050405020304" pitchFamily="18" charset="0"/>
              </a:rPr>
              <a:t>50,0% </a:t>
            </a:r>
            <a:r>
              <a:rPr lang="fr-FR" sz="2000" dirty="0">
                <a:solidFill>
                  <a:schemeClr val="tx1"/>
                </a:solidFill>
                <a:latin typeface="Times New Roman" panose="02020603050405020304" pitchFamily="18" charset="0"/>
                <a:cs typeface="Times New Roman" panose="02020603050405020304" pitchFamily="18" charset="0"/>
              </a:rPr>
              <a:t>des communes, et de moins de </a:t>
            </a:r>
            <a:r>
              <a:rPr lang="fr-FR" sz="2000" dirty="0" smtClean="0">
                <a:solidFill>
                  <a:schemeClr val="tx1"/>
                </a:solidFill>
                <a:latin typeface="Times New Roman" panose="02020603050405020304" pitchFamily="18" charset="0"/>
                <a:cs typeface="Times New Roman" panose="02020603050405020304" pitchFamily="18" charset="0"/>
              </a:rPr>
              <a:t>25% </a:t>
            </a:r>
            <a:r>
              <a:rPr lang="fr-FR" sz="2000" dirty="0">
                <a:solidFill>
                  <a:schemeClr val="tx1"/>
                </a:solidFill>
                <a:latin typeface="Times New Roman" panose="02020603050405020304" pitchFamily="18" charset="0"/>
                <a:cs typeface="Times New Roman" panose="02020603050405020304" pitchFamily="18" charset="0"/>
              </a:rPr>
              <a:t>dans </a:t>
            </a:r>
            <a:r>
              <a:rPr lang="fr-FR" sz="2000" dirty="0" smtClean="0">
                <a:solidFill>
                  <a:schemeClr val="tx1"/>
                </a:solidFill>
                <a:latin typeface="Times New Roman" panose="02020603050405020304" pitchFamily="18" charset="0"/>
                <a:cs typeface="Times New Roman" panose="02020603050405020304" pitchFamily="18" charset="0"/>
              </a:rPr>
              <a:t>16,2% </a:t>
            </a:r>
            <a:r>
              <a:rPr lang="fr-FR" sz="2000" dirty="0">
                <a:solidFill>
                  <a:schemeClr val="tx1"/>
                </a:solidFill>
                <a:latin typeface="Times New Roman" panose="02020603050405020304" pitchFamily="18" charset="0"/>
                <a:cs typeface="Times New Roman" panose="02020603050405020304" pitchFamily="18" charset="0"/>
              </a:rPr>
              <a:t>des communes. Ces proportions sont respectivement de </a:t>
            </a:r>
            <a:r>
              <a:rPr lang="fr-FR" sz="2000" dirty="0" smtClean="0">
                <a:solidFill>
                  <a:schemeClr val="tx1"/>
                </a:solidFill>
                <a:latin typeface="Times New Roman" panose="02020603050405020304" pitchFamily="18" charset="0"/>
                <a:cs typeface="Times New Roman" panose="02020603050405020304" pitchFamily="18" charset="0"/>
              </a:rPr>
              <a:t>22,5%, 49,5</a:t>
            </a:r>
            <a:r>
              <a:rPr lang="fr-FR" sz="2000" dirty="0">
                <a:solidFill>
                  <a:schemeClr val="tx1"/>
                </a:solidFill>
                <a:latin typeface="Times New Roman" panose="02020603050405020304" pitchFamily="18" charset="0"/>
                <a:cs typeface="Times New Roman" panose="02020603050405020304" pitchFamily="18" charset="0"/>
              </a:rPr>
              <a:t>% et </a:t>
            </a:r>
            <a:r>
              <a:rPr lang="fr-FR" sz="2000" dirty="0" smtClean="0">
                <a:solidFill>
                  <a:schemeClr val="tx1"/>
                </a:solidFill>
                <a:latin typeface="Times New Roman" panose="02020603050405020304" pitchFamily="18" charset="0"/>
                <a:cs typeface="Times New Roman" panose="02020603050405020304" pitchFamily="18" charset="0"/>
              </a:rPr>
              <a:t>28,0% </a:t>
            </a:r>
            <a:r>
              <a:rPr lang="fr-FR" sz="2000" dirty="0">
                <a:solidFill>
                  <a:schemeClr val="tx1"/>
                </a:solidFill>
                <a:latin typeface="Times New Roman" panose="02020603050405020304" pitchFamily="18" charset="0"/>
                <a:cs typeface="Times New Roman" panose="02020603050405020304" pitchFamily="18" charset="0"/>
              </a:rPr>
              <a:t>dans le reste des communes rurales. </a:t>
            </a:r>
          </a:p>
          <a:p>
            <a:pPr marL="342900" indent="-342900" algn="just">
              <a:buFont typeface="Wingdings" panose="05000000000000000000" pitchFamily="2" charset="2"/>
              <a:buChar char="ü"/>
            </a:pPr>
            <a:r>
              <a:rPr lang="fr-FR" sz="2000" dirty="0">
                <a:solidFill>
                  <a:schemeClr val="tx1"/>
                </a:solidFill>
                <a:latin typeface="Times New Roman" panose="02020603050405020304" pitchFamily="18" charset="0"/>
                <a:cs typeface="Times New Roman" panose="02020603050405020304" pitchFamily="18" charset="0"/>
              </a:rPr>
              <a:t>en </a:t>
            </a:r>
            <a:r>
              <a:rPr lang="fr-FR" sz="2000" dirty="0" smtClean="0">
                <a:solidFill>
                  <a:schemeClr val="tx1"/>
                </a:solidFill>
                <a:latin typeface="Times New Roman" panose="02020603050405020304" pitchFamily="18" charset="0"/>
                <a:cs typeface="Times New Roman" panose="02020603050405020304" pitchFamily="18" charset="0"/>
              </a:rPr>
              <a:t>2024</a:t>
            </a:r>
            <a:r>
              <a:rPr lang="fr-FR" sz="2000" dirty="0">
                <a:solidFill>
                  <a:schemeClr val="tx1"/>
                </a:solidFill>
                <a:latin typeface="Times New Roman" panose="02020603050405020304" pitchFamily="18" charset="0"/>
                <a:cs typeface="Times New Roman" panose="02020603050405020304" pitchFamily="18" charset="0"/>
              </a:rPr>
              <a:t>, </a:t>
            </a:r>
            <a:r>
              <a:rPr lang="fr-FR" sz="2000" dirty="0" smtClean="0">
                <a:solidFill>
                  <a:schemeClr val="tx1"/>
                </a:solidFill>
                <a:latin typeface="Times New Roman" panose="02020603050405020304" pitchFamily="18" charset="0"/>
                <a:cs typeface="Times New Roman" panose="02020603050405020304" pitchFamily="18" charset="0"/>
              </a:rPr>
              <a:t>13,6% </a:t>
            </a:r>
            <a:r>
              <a:rPr lang="fr-FR" sz="2000" dirty="0">
                <a:solidFill>
                  <a:schemeClr val="tx1"/>
                </a:solidFill>
                <a:latin typeface="Times New Roman" panose="02020603050405020304" pitchFamily="18" charset="0"/>
                <a:cs typeface="Times New Roman" panose="02020603050405020304" pitchFamily="18" charset="0"/>
              </a:rPr>
              <a:t>des communes cibles de l’INDH affichent un taux de pauvreté inférieur à 10%, </a:t>
            </a:r>
            <a:r>
              <a:rPr lang="fr-FR" sz="2000" dirty="0" smtClean="0">
                <a:solidFill>
                  <a:schemeClr val="tx1"/>
                </a:solidFill>
                <a:latin typeface="Times New Roman" panose="02020603050405020304" pitchFamily="18" charset="0"/>
                <a:cs typeface="Times New Roman" panose="02020603050405020304" pitchFamily="18" charset="0"/>
              </a:rPr>
              <a:t>37,0% </a:t>
            </a:r>
            <a:r>
              <a:rPr lang="fr-FR" sz="2000" dirty="0">
                <a:solidFill>
                  <a:schemeClr val="tx1"/>
                </a:solidFill>
                <a:latin typeface="Times New Roman" panose="02020603050405020304" pitchFamily="18" charset="0"/>
                <a:cs typeface="Times New Roman" panose="02020603050405020304" pitchFamily="18" charset="0"/>
              </a:rPr>
              <a:t>un taux entre 10% et 20%, </a:t>
            </a:r>
            <a:r>
              <a:rPr lang="fr-FR" sz="2000" dirty="0" smtClean="0">
                <a:solidFill>
                  <a:schemeClr val="tx1"/>
                </a:solidFill>
                <a:latin typeface="Times New Roman" panose="02020603050405020304" pitchFamily="18" charset="0"/>
                <a:cs typeface="Times New Roman" panose="02020603050405020304" pitchFamily="18" charset="0"/>
              </a:rPr>
              <a:t>22,4% </a:t>
            </a:r>
            <a:r>
              <a:rPr lang="fr-FR" sz="2000" dirty="0">
                <a:solidFill>
                  <a:schemeClr val="tx1"/>
                </a:solidFill>
                <a:latin typeface="Times New Roman" panose="02020603050405020304" pitchFamily="18" charset="0"/>
                <a:cs typeface="Times New Roman" panose="02020603050405020304" pitchFamily="18" charset="0"/>
              </a:rPr>
              <a:t>un taux entre 20% et 30%, et </a:t>
            </a:r>
            <a:r>
              <a:rPr lang="fr-FR" sz="2000" dirty="0" smtClean="0">
                <a:solidFill>
                  <a:schemeClr val="tx1"/>
                </a:solidFill>
                <a:latin typeface="Times New Roman" panose="02020603050405020304" pitchFamily="18" charset="0"/>
                <a:cs typeface="Times New Roman" panose="02020603050405020304" pitchFamily="18" charset="0"/>
              </a:rPr>
              <a:t>27,1% </a:t>
            </a:r>
            <a:r>
              <a:rPr lang="fr-FR" sz="2000" dirty="0">
                <a:solidFill>
                  <a:schemeClr val="tx1"/>
                </a:solidFill>
                <a:latin typeface="Times New Roman" panose="02020603050405020304" pitchFamily="18" charset="0"/>
                <a:cs typeface="Times New Roman" panose="02020603050405020304" pitchFamily="18" charset="0"/>
              </a:rPr>
              <a:t>un taux supérieur à 30%. </a:t>
            </a:r>
          </a:p>
          <a:p>
            <a:pPr algn="just"/>
            <a:endParaRPr lang="fr-FR" sz="2200" dirty="0">
              <a:latin typeface="Times New Roman" panose="02020603050405020304" pitchFamily="18" charset="0"/>
              <a:cs typeface="Times New Roman" panose="02020603050405020304" pitchFamily="18" charset="0"/>
            </a:endParaRPr>
          </a:p>
          <a:p>
            <a:endParaRPr lang="fr-FR" dirty="0"/>
          </a:p>
        </p:txBody>
      </p:sp>
      <p:sp>
        <p:nvSpPr>
          <p:cNvPr id="3" name="Rectangle 2"/>
          <p:cNvSpPr/>
          <p:nvPr/>
        </p:nvSpPr>
        <p:spPr>
          <a:xfrm>
            <a:off x="5711687" y="1031531"/>
            <a:ext cx="6096000" cy="584775"/>
          </a:xfrm>
          <a:prstGeom prst="rect">
            <a:avLst/>
          </a:prstGeom>
        </p:spPr>
        <p:txBody>
          <a:bodyPr>
            <a:spAutoFit/>
          </a:bodyPr>
          <a:lstStyle/>
          <a:p>
            <a:pPr algn="ctr">
              <a:defRPr sz="1800" b="1" i="0" u="none" strike="noStrike" kern="1200" baseline="0">
                <a:solidFill>
                  <a:srgbClr val="C00000"/>
                </a:solidFill>
                <a:latin typeface="+mn-lt"/>
                <a:ea typeface="+mn-ea"/>
                <a:cs typeface="+mn-cs"/>
              </a:defRPr>
            </a:pPr>
            <a:r>
              <a:rPr lang="fr-FR" sz="1600" b="1" dirty="0">
                <a:solidFill>
                  <a:srgbClr val="C00000"/>
                </a:solidFill>
                <a:latin typeface="Times New Roman" panose="02020603050405020304" pitchFamily="18" charset="0"/>
                <a:cs typeface="Times New Roman" panose="02020603050405020304" pitchFamily="18" charset="0"/>
              </a:rPr>
              <a:t>Changement du taux de </a:t>
            </a:r>
            <a:r>
              <a:rPr lang="fr-FR" sz="1600" b="1" dirty="0" smtClean="0">
                <a:solidFill>
                  <a:srgbClr val="C00000"/>
                </a:solidFill>
                <a:latin typeface="Times New Roman" panose="02020603050405020304" pitchFamily="18" charset="0"/>
                <a:cs typeface="Times New Roman" panose="02020603050405020304" pitchFamily="18" charset="0"/>
              </a:rPr>
              <a:t>PM entre </a:t>
            </a:r>
            <a:r>
              <a:rPr lang="fr-FR" sz="1600" b="1" dirty="0" smtClean="0">
                <a:solidFill>
                  <a:srgbClr val="C00000"/>
                </a:solidFill>
                <a:latin typeface="Times New Roman" panose="02020603050405020304" pitchFamily="18" charset="0"/>
                <a:cs typeface="Times New Roman" panose="02020603050405020304" pitchFamily="18" charset="0"/>
              </a:rPr>
              <a:t>2014 </a:t>
            </a:r>
            <a:r>
              <a:rPr lang="fr-FR" sz="1600" b="1" dirty="0">
                <a:solidFill>
                  <a:srgbClr val="C00000"/>
                </a:solidFill>
                <a:latin typeface="Times New Roman" panose="02020603050405020304" pitchFamily="18" charset="0"/>
                <a:cs typeface="Times New Roman" panose="02020603050405020304" pitchFamily="18" charset="0"/>
              </a:rPr>
              <a:t>et </a:t>
            </a:r>
            <a:r>
              <a:rPr lang="fr-FR" sz="1600" b="1" dirty="0" smtClean="0">
                <a:solidFill>
                  <a:srgbClr val="C00000"/>
                </a:solidFill>
                <a:latin typeface="Times New Roman" panose="02020603050405020304" pitchFamily="18" charset="0"/>
                <a:cs typeface="Times New Roman" panose="02020603050405020304" pitchFamily="18" charset="0"/>
              </a:rPr>
              <a:t>2024 </a:t>
            </a:r>
            <a:r>
              <a:rPr lang="fr-FR" sz="1600" b="1" dirty="0">
                <a:solidFill>
                  <a:srgbClr val="C00000"/>
                </a:solidFill>
                <a:latin typeface="Times New Roman" panose="02020603050405020304" pitchFamily="18" charset="0"/>
                <a:cs typeface="Times New Roman" panose="02020603050405020304" pitchFamily="18" charset="0"/>
              </a:rPr>
              <a:t>selon les communes cibles ou non de </a:t>
            </a:r>
            <a:r>
              <a:rPr lang="fr-FR" sz="1600" b="1" dirty="0">
                <a:solidFill>
                  <a:srgbClr val="C00000"/>
                </a:solidFill>
                <a:latin typeface="Times New Roman" panose="02020603050405020304" pitchFamily="18" charset="0"/>
                <a:cs typeface="Times New Roman" panose="02020603050405020304" pitchFamily="18" charset="0"/>
              </a:rPr>
              <a:t>l’INDH </a:t>
            </a:r>
            <a:r>
              <a:rPr lang="fr-FR" sz="1600" dirty="0" smtClean="0">
                <a:solidFill>
                  <a:srgbClr val="C00000"/>
                </a:solidFill>
                <a:latin typeface="Times New Roman" panose="02020603050405020304" pitchFamily="18" charset="0"/>
                <a:cs typeface="Times New Roman" panose="02020603050405020304" pitchFamily="18" charset="0"/>
              </a:rPr>
              <a:t>(en </a:t>
            </a:r>
            <a:r>
              <a:rPr lang="fr-FR" sz="1600" dirty="0">
                <a:solidFill>
                  <a:srgbClr val="C00000"/>
                </a:solidFill>
                <a:latin typeface="Times New Roman" panose="02020603050405020304" pitchFamily="18" charset="0"/>
                <a:cs typeface="Times New Roman" panose="02020603050405020304" pitchFamily="18" charset="0"/>
              </a:rPr>
              <a:t>%)</a:t>
            </a:r>
            <a:r>
              <a:rPr lang="fr-FR" sz="1600" b="1" dirty="0">
                <a:solidFill>
                  <a:srgbClr val="C00000"/>
                </a:solidFill>
                <a:latin typeface="Times New Roman" panose="02020603050405020304" pitchFamily="18" charset="0"/>
                <a:cs typeface="Times New Roman" panose="02020603050405020304" pitchFamily="18" charset="0"/>
              </a:rPr>
              <a:t> </a:t>
            </a:r>
            <a:endParaRPr lang="fr-FR" sz="1600"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4251928488"/>
              </p:ext>
            </p:extLst>
          </p:nvPr>
        </p:nvGraphicFramePr>
        <p:xfrm>
          <a:off x="5428343" y="1722475"/>
          <a:ext cx="6650946" cy="4532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1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078"/>
            <a:ext cx="10515600" cy="503584"/>
          </a:xfrm>
        </p:spPr>
        <p:txBody>
          <a:bodyPr/>
          <a:lstStyle/>
          <a:p>
            <a:r>
              <a:rPr lang="fr-FR" sz="2000" dirty="0">
                <a:latin typeface="Times New Roman" panose="02020603050405020304" pitchFamily="18" charset="0"/>
                <a:cs typeface="Times New Roman" panose="02020603050405020304" pitchFamily="18" charset="0"/>
              </a:rPr>
              <a:t>Contexte</a:t>
            </a:r>
          </a:p>
        </p:txBody>
      </p:sp>
      <p:sp>
        <p:nvSpPr>
          <p:cNvPr id="3" name="Content Placeholder 2"/>
          <p:cNvSpPr>
            <a:spLocks noGrp="1"/>
          </p:cNvSpPr>
          <p:nvPr>
            <p:ph idx="1"/>
          </p:nvPr>
        </p:nvSpPr>
        <p:spPr>
          <a:xfrm>
            <a:off x="0" y="980662"/>
            <a:ext cx="12046225" cy="5393635"/>
          </a:xfrm>
        </p:spPr>
        <p:txBody>
          <a:bodyPr>
            <a:normAutofit/>
          </a:bodyPr>
          <a:lstStyle/>
          <a:p>
            <a:pPr algn="just"/>
            <a:r>
              <a:rPr lang="fr-FR" sz="1800" b="1" dirty="0" smtClean="0">
                <a:solidFill>
                  <a:schemeClr val="tx1"/>
                </a:solidFill>
                <a:latin typeface="Times New Roman" panose="02020603050405020304" pitchFamily="18" charset="0"/>
                <a:cs typeface="Times New Roman" panose="02020603050405020304" pitchFamily="18" charset="0"/>
              </a:rPr>
              <a:t>Depuis </a:t>
            </a:r>
            <a:r>
              <a:rPr lang="fr-FR" sz="1800" b="1" dirty="0">
                <a:solidFill>
                  <a:schemeClr val="tx1"/>
                </a:solidFill>
                <a:latin typeface="Times New Roman" panose="02020603050405020304" pitchFamily="18" charset="0"/>
                <a:cs typeface="Times New Roman" panose="02020603050405020304" pitchFamily="18" charset="0"/>
              </a:rPr>
              <a:t>2008, le HCP a élargi son cadre d’analyse de la pauvreté en adoptant une approche multidimensionnelle inspirée des travaux de l’Oxford </a:t>
            </a:r>
            <a:r>
              <a:rPr lang="fr-FR" sz="1800" b="1" dirty="0" err="1">
                <a:solidFill>
                  <a:schemeClr val="tx1"/>
                </a:solidFill>
                <a:latin typeface="Times New Roman" panose="02020603050405020304" pitchFamily="18" charset="0"/>
                <a:cs typeface="Times New Roman" panose="02020603050405020304" pitchFamily="18" charset="0"/>
              </a:rPr>
              <a:t>Poverty</a:t>
            </a:r>
            <a:r>
              <a:rPr lang="fr-FR" sz="1800" b="1" dirty="0">
                <a:solidFill>
                  <a:schemeClr val="tx1"/>
                </a:solidFill>
                <a:latin typeface="Times New Roman" panose="02020603050405020304" pitchFamily="18" charset="0"/>
                <a:cs typeface="Times New Roman" panose="02020603050405020304" pitchFamily="18" charset="0"/>
              </a:rPr>
              <a:t> and </a:t>
            </a:r>
            <a:r>
              <a:rPr lang="fr-FR" sz="1800" b="1" dirty="0" err="1">
                <a:solidFill>
                  <a:schemeClr val="tx1"/>
                </a:solidFill>
                <a:latin typeface="Times New Roman" panose="02020603050405020304" pitchFamily="18" charset="0"/>
                <a:cs typeface="Times New Roman" panose="02020603050405020304" pitchFamily="18" charset="0"/>
              </a:rPr>
              <a:t>Human</a:t>
            </a:r>
            <a:r>
              <a:rPr lang="fr-FR" sz="1800" b="1" dirty="0">
                <a:solidFill>
                  <a:schemeClr val="tx1"/>
                </a:solidFill>
                <a:latin typeface="Times New Roman" panose="02020603050405020304" pitchFamily="18" charset="0"/>
                <a:cs typeface="Times New Roman" panose="02020603050405020304" pitchFamily="18" charset="0"/>
              </a:rPr>
              <a:t> </a:t>
            </a:r>
            <a:r>
              <a:rPr lang="fr-FR" sz="1800" b="1" dirty="0" err="1">
                <a:solidFill>
                  <a:schemeClr val="tx1"/>
                </a:solidFill>
                <a:latin typeface="Times New Roman" panose="02020603050405020304" pitchFamily="18" charset="0"/>
                <a:cs typeface="Times New Roman" panose="02020603050405020304" pitchFamily="18" charset="0"/>
              </a:rPr>
              <a:t>Development</a:t>
            </a:r>
            <a:r>
              <a:rPr lang="fr-FR" sz="1800" b="1" dirty="0">
                <a:solidFill>
                  <a:schemeClr val="tx1"/>
                </a:solidFill>
                <a:latin typeface="Times New Roman" panose="02020603050405020304" pitchFamily="18" charset="0"/>
                <a:cs typeface="Times New Roman" panose="02020603050405020304" pitchFamily="18" charset="0"/>
              </a:rPr>
              <a:t> Initiative (OPHI</a:t>
            </a:r>
            <a:r>
              <a:rPr lang="fr-FR" sz="1800" b="1"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fr-FR" sz="1800" b="1" dirty="0">
                <a:solidFill>
                  <a:schemeClr val="tx1"/>
                </a:solidFill>
                <a:latin typeface="Times New Roman" panose="02020603050405020304" pitchFamily="18" charset="0"/>
                <a:cs typeface="Times New Roman" panose="02020603050405020304" pitchFamily="18" charset="0"/>
              </a:rPr>
              <a:t/>
            </a:r>
            <a:br>
              <a:rPr lang="fr-FR" sz="1800" b="1" dirty="0">
                <a:solidFill>
                  <a:schemeClr val="tx1"/>
                </a:solidFill>
                <a:latin typeface="Times New Roman" panose="02020603050405020304" pitchFamily="18" charset="0"/>
                <a:cs typeface="Times New Roman" panose="02020603050405020304" pitchFamily="18" charset="0"/>
              </a:rPr>
            </a:br>
            <a:r>
              <a:rPr lang="fr-FR" sz="1800" b="1" dirty="0" smtClean="0">
                <a:solidFill>
                  <a:schemeClr val="tx1"/>
                </a:solidFill>
                <a:latin typeface="Times New Roman" panose="02020603050405020304" pitchFamily="18" charset="0"/>
                <a:cs typeface="Times New Roman" panose="02020603050405020304" pitchFamily="18" charset="0"/>
              </a:rPr>
              <a:t>	</a:t>
            </a:r>
            <a:r>
              <a:rPr lang="fr-FR" sz="1800" b="1" dirty="0" smtClean="0">
                <a:solidFill>
                  <a:srgbClr val="C00000"/>
                </a:solidFill>
                <a:latin typeface="Times New Roman" panose="02020603050405020304" pitchFamily="18" charset="0"/>
                <a:cs typeface="Times New Roman" panose="02020603050405020304" pitchFamily="18" charset="0"/>
              </a:rPr>
              <a:t>➤</a:t>
            </a:r>
            <a:r>
              <a:rPr lang="fr-FR" sz="1800" b="1" dirty="0" smtClean="0">
                <a:solidFill>
                  <a:schemeClr val="tx1"/>
                </a:solidFill>
                <a:latin typeface="Times New Roman" panose="02020603050405020304" pitchFamily="18" charset="0"/>
                <a:cs typeface="Times New Roman" panose="02020603050405020304" pitchFamily="18" charset="0"/>
              </a:rPr>
              <a:t> </a:t>
            </a:r>
            <a:r>
              <a:rPr lang="fr-FR" sz="1800" b="1" dirty="0">
                <a:solidFill>
                  <a:srgbClr val="C00000"/>
                </a:solidFill>
                <a:latin typeface="Times New Roman" panose="02020603050405020304" pitchFamily="18" charset="0"/>
                <a:cs typeface="Times New Roman" panose="02020603050405020304" pitchFamily="18" charset="0"/>
              </a:rPr>
              <a:t>Objectif</a:t>
            </a:r>
            <a:r>
              <a:rPr lang="fr-FR" sz="1800" b="1" dirty="0">
                <a:solidFill>
                  <a:schemeClr val="tx1"/>
                </a:solidFill>
                <a:latin typeface="Times New Roman" panose="02020603050405020304" pitchFamily="18" charset="0"/>
                <a:cs typeface="Times New Roman" panose="02020603050405020304" pitchFamily="18" charset="0"/>
              </a:rPr>
              <a:t> : dépasser la seule mesure monétaire pour comprendre les privations cumulées qui affectent les conditions de vie, l’égalité des chances et la reproduction des inégalités sociales au Maroc.</a:t>
            </a:r>
            <a:endParaRPr lang="fr-FR" sz="18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fr-FR" sz="1800" dirty="0" smtClean="0">
                <a:solidFill>
                  <a:schemeClr val="tx1"/>
                </a:solidFill>
                <a:latin typeface="Times New Roman" panose="02020603050405020304" pitchFamily="18" charset="0"/>
                <a:cs typeface="Times New Roman" panose="02020603050405020304" pitchFamily="18" charset="0"/>
              </a:rPr>
              <a:t> </a:t>
            </a:r>
          </a:p>
          <a:p>
            <a:pPr algn="just"/>
            <a:r>
              <a:rPr lang="fr-FR" sz="1800" b="1" dirty="0">
                <a:solidFill>
                  <a:schemeClr val="tx1"/>
                </a:solidFill>
                <a:latin typeface="Times New Roman" panose="02020603050405020304" pitchFamily="18" charset="0"/>
                <a:cs typeface="Times New Roman" panose="02020603050405020304" pitchFamily="18" charset="0"/>
              </a:rPr>
              <a:t>Cette orientation a été confortée </a:t>
            </a:r>
            <a:r>
              <a:rPr lang="fr-FR" sz="1800" b="1" dirty="0" smtClean="0">
                <a:solidFill>
                  <a:schemeClr val="tx1"/>
                </a:solidFill>
                <a:latin typeface="Times New Roman" panose="02020603050405020304" pitchFamily="18" charset="0"/>
                <a:cs typeface="Times New Roman" panose="02020603050405020304" pitchFamily="18" charset="0"/>
              </a:rPr>
              <a:t>et stimulée </a:t>
            </a:r>
            <a:r>
              <a:rPr lang="fr-FR" sz="1800" b="1" dirty="0">
                <a:solidFill>
                  <a:schemeClr val="tx1"/>
                </a:solidFill>
                <a:latin typeface="Times New Roman" panose="02020603050405020304" pitchFamily="18" charset="0"/>
                <a:cs typeface="Times New Roman" panose="02020603050405020304" pitchFamily="18" charset="0"/>
              </a:rPr>
              <a:t>par les travaux </a:t>
            </a:r>
            <a:r>
              <a:rPr lang="fr-FR" sz="1800" b="1" dirty="0" smtClean="0">
                <a:solidFill>
                  <a:schemeClr val="tx1"/>
                </a:solidFill>
                <a:latin typeface="Times New Roman" panose="02020603050405020304" pitchFamily="18" charset="0"/>
                <a:cs typeface="Times New Roman" panose="02020603050405020304" pitchFamily="18" charset="0"/>
              </a:rPr>
              <a:t>de l’OPHI</a:t>
            </a:r>
            <a:r>
              <a:rPr lang="fr-FR" sz="1800" b="1" dirty="0">
                <a:solidFill>
                  <a:schemeClr val="tx1"/>
                </a:solidFill>
                <a:latin typeface="Times New Roman" panose="02020603050405020304" pitchFamily="18" charset="0"/>
                <a:cs typeface="Times New Roman" panose="02020603050405020304" pitchFamily="18" charset="0"/>
              </a:rPr>
              <a:t>, qui ont eu le </a:t>
            </a:r>
            <a:r>
              <a:rPr lang="fr-FR" sz="1800" b="1" dirty="0" smtClean="0">
                <a:solidFill>
                  <a:schemeClr val="tx1"/>
                </a:solidFill>
                <a:latin typeface="Times New Roman" panose="02020603050405020304" pitchFamily="18" charset="0"/>
                <a:cs typeface="Times New Roman" panose="02020603050405020304" pitchFamily="18" charset="0"/>
              </a:rPr>
              <a:t>mérite </a:t>
            </a:r>
            <a:r>
              <a:rPr lang="fr-FR" sz="1800" b="1" dirty="0">
                <a:solidFill>
                  <a:schemeClr val="tx1"/>
                </a:solidFill>
                <a:latin typeface="Times New Roman" panose="02020603050405020304" pitchFamily="18" charset="0"/>
                <a:cs typeface="Times New Roman" panose="02020603050405020304" pitchFamily="18" charset="0"/>
              </a:rPr>
              <a:t>d’avoir élargi l’usage de cette approche à l’échelle mondiale.</a:t>
            </a:r>
          </a:p>
          <a:p>
            <a:pPr algn="just"/>
            <a:endParaRPr lang="fr-FR" sz="1800" dirty="0">
              <a:solidFill>
                <a:schemeClr val="tx1"/>
              </a:solidFill>
              <a:latin typeface="Times New Roman" panose="02020603050405020304" pitchFamily="18" charset="0"/>
              <a:cs typeface="Times New Roman" panose="02020603050405020304" pitchFamily="18" charset="0"/>
            </a:endParaRPr>
          </a:p>
          <a:p>
            <a:pPr algn="just"/>
            <a:r>
              <a:rPr lang="fr-FR" sz="1800" b="1" dirty="0" smtClean="0">
                <a:solidFill>
                  <a:schemeClr val="tx1"/>
                </a:solidFill>
                <a:latin typeface="Times New Roman" panose="02020603050405020304" pitchFamily="18" charset="0"/>
                <a:cs typeface="Times New Roman" panose="02020603050405020304" pitchFamily="18" charset="0"/>
              </a:rPr>
              <a:t>L’approche </a:t>
            </a:r>
            <a:r>
              <a:rPr lang="fr-FR" sz="1800" b="1" dirty="0">
                <a:solidFill>
                  <a:schemeClr val="tx1"/>
                </a:solidFill>
                <a:latin typeface="Times New Roman" panose="02020603050405020304" pitchFamily="18" charset="0"/>
                <a:cs typeface="Times New Roman" panose="02020603050405020304" pitchFamily="18" charset="0"/>
              </a:rPr>
              <a:t>monétaire de la pauvreté, longtemps dominante et soutenue par la Banque mondiale, fait aujourd’hui l’objet de critiques croissantes. En effet, la seule mesure des revenus ou des dépenses de consommation ne permet pas de saisir la complexité des privations vécues par les ménages ni d’appréhender les besoins essentiels non satisfaits qui conditionnent leur bien-être. </a:t>
            </a:r>
            <a:endParaRPr lang="fr-FR" sz="18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1800" dirty="0">
              <a:solidFill>
                <a:schemeClr val="tx1"/>
              </a:solidFill>
              <a:latin typeface="Times New Roman" panose="02020603050405020304" pitchFamily="18" charset="0"/>
              <a:cs typeface="Times New Roman" panose="02020603050405020304" pitchFamily="18" charset="0"/>
            </a:endParaRPr>
          </a:p>
          <a:p>
            <a:pPr algn="just"/>
            <a:r>
              <a:rPr lang="fr-FR" sz="1800" b="1" dirty="0">
                <a:solidFill>
                  <a:schemeClr val="tx1"/>
                </a:solidFill>
                <a:latin typeface="Times New Roman" panose="02020603050405020304" pitchFamily="18" charset="0"/>
                <a:cs typeface="Times New Roman" panose="02020603050405020304" pitchFamily="18" charset="0"/>
              </a:rPr>
              <a:t>Cette limite a conduit à l’émergence des approches de mesure multidimensionnelle. Elles considèrent que la pauvreté est fondamentalement un cumul de privations dues à la non satisfaction des besoins basiques de la population. </a:t>
            </a:r>
          </a:p>
          <a:p>
            <a:pPr marL="0" indent="0" algn="just">
              <a:buNone/>
            </a:pPr>
            <a:endParaRPr lang="fr-FR" sz="1800" dirty="0">
              <a:solidFill>
                <a:schemeClr val="tx1"/>
              </a:solidFill>
              <a:latin typeface="Times New Roman" panose="02020603050405020304" pitchFamily="18" charset="0"/>
              <a:cs typeface="Times New Roman" panose="02020603050405020304" pitchFamily="18" charset="0"/>
            </a:endParaRPr>
          </a:p>
          <a:p>
            <a:pPr algn="just"/>
            <a:endParaRPr lang="fr-FR"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1800" dirty="0">
              <a:solidFill>
                <a:schemeClr val="tx1"/>
              </a:solidFill>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9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609600" y="1435101"/>
            <a:ext cx="10171813" cy="4691063"/>
          </a:xfrm>
        </p:spPr>
        <p:txBody>
          <a:bodyPr/>
          <a:lstStyle/>
          <a:p>
            <a:pPr algn="ctr"/>
            <a:endParaRPr lang="fr-MA" sz="2800" b="1" dirty="0" smtClean="0">
              <a:solidFill>
                <a:srgbClr val="C00000"/>
              </a:solidFill>
            </a:endParaRPr>
          </a:p>
          <a:p>
            <a:pPr algn="ctr"/>
            <a:endParaRPr lang="fr-MA" sz="2800" b="1" dirty="0">
              <a:solidFill>
                <a:srgbClr val="C00000"/>
              </a:solidFill>
            </a:endParaRPr>
          </a:p>
          <a:p>
            <a:pPr algn="ctr"/>
            <a:r>
              <a:rPr lang="fr-MA" sz="2800" b="1" dirty="0" smtClean="0">
                <a:solidFill>
                  <a:srgbClr val="C00000"/>
                </a:solidFill>
              </a:rPr>
              <a:t>Mercis de votre Attention</a:t>
            </a:r>
            <a:endParaRPr lang="en-US" sz="2800" b="1" dirty="0">
              <a:solidFill>
                <a:srgbClr val="C00000"/>
              </a:solidFill>
            </a:endParaRPr>
          </a:p>
        </p:txBody>
      </p:sp>
    </p:spTree>
    <p:extLst>
      <p:ext uri="{BB962C8B-B14F-4D97-AF65-F5344CB8AC3E}">
        <p14:creationId xmlns:p14="http://schemas.microsoft.com/office/powerpoint/2010/main" val="384257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195" y="793310"/>
            <a:ext cx="10530840" cy="505403"/>
          </a:xfrm>
        </p:spPr>
        <p:txBody>
          <a:bodyPr/>
          <a:lstStyle/>
          <a:p>
            <a:r>
              <a:rPr lang="fr-FR" sz="1800" dirty="0" smtClean="0">
                <a:latin typeface="Times New Roman" panose="02020603050405020304" pitchFamily="18" charset="0"/>
                <a:cs typeface="Times New Roman" panose="02020603050405020304" pitchFamily="18" charset="0"/>
              </a:rPr>
              <a:t>Consistance et objectifs de </a:t>
            </a:r>
            <a:r>
              <a:rPr lang="fr-FR" sz="1800" dirty="0">
                <a:latin typeface="Times New Roman" panose="02020603050405020304" pitchFamily="18" charset="0"/>
                <a:cs typeface="Times New Roman" panose="02020603050405020304" pitchFamily="18" charset="0"/>
              </a:rPr>
              <a:t>la cartographie de la pauvreté multidimensionnelle </a:t>
            </a:r>
          </a:p>
        </p:txBody>
      </p:sp>
      <p:sp>
        <p:nvSpPr>
          <p:cNvPr id="3" name="Content Placeholder 2"/>
          <p:cNvSpPr>
            <a:spLocks noGrp="1"/>
          </p:cNvSpPr>
          <p:nvPr>
            <p:ph idx="1"/>
          </p:nvPr>
        </p:nvSpPr>
        <p:spPr>
          <a:xfrm>
            <a:off x="1" y="1378226"/>
            <a:ext cx="12084148" cy="5289860"/>
          </a:xfrm>
        </p:spPr>
        <p:txBody>
          <a:bodyPr>
            <a:normAutofit/>
          </a:bodyPr>
          <a:lstStyle/>
          <a:p>
            <a:pPr algn="just"/>
            <a:endParaRPr lang="fr-FR" sz="1800" b="1" dirty="0">
              <a:solidFill>
                <a:schemeClr val="tx1"/>
              </a:solidFill>
              <a:latin typeface="Times New Roman" panose="02020603050405020304" pitchFamily="18" charset="0"/>
              <a:cs typeface="Times New Roman" panose="02020603050405020304" pitchFamily="18" charset="0"/>
            </a:endParaRPr>
          </a:p>
          <a:p>
            <a:pPr algn="just"/>
            <a:r>
              <a:rPr lang="fr-FR" sz="1800" b="1" dirty="0">
                <a:solidFill>
                  <a:schemeClr val="tx1"/>
                </a:solidFill>
                <a:latin typeface="Times New Roman" panose="02020603050405020304" pitchFamily="18" charset="0"/>
                <a:cs typeface="Times New Roman" panose="02020603050405020304" pitchFamily="18" charset="0"/>
              </a:rPr>
              <a:t>Mettre en place une infrastructure de données désagrégées permettant de mesurer et de localiser la pauvreté multidimensionnelle, d’identifier les contributions par dimension (éducation, santé, conditions de vie, etc.) et de prioriser les territoires d’intervention aux niveaux région/province/commune/infra-communal (douars, quartiers</a:t>
            </a:r>
            <a:r>
              <a:rPr lang="fr-FR" sz="1800" b="1" dirty="0" smtClean="0">
                <a:solidFill>
                  <a:schemeClr val="tx1"/>
                </a:solidFill>
                <a:latin typeface="Times New Roman" panose="02020603050405020304" pitchFamily="18" charset="0"/>
                <a:cs typeface="Times New Roman" panose="02020603050405020304" pitchFamily="18" charset="0"/>
              </a:rPr>
              <a:t>).</a:t>
            </a:r>
          </a:p>
          <a:p>
            <a:pPr marL="0" indent="0" algn="just">
              <a:buNone/>
            </a:pPr>
            <a:endParaRPr lang="fr-FR" sz="1800" b="1" dirty="0">
              <a:solidFill>
                <a:schemeClr val="tx1"/>
              </a:solidFill>
              <a:latin typeface="Times New Roman" panose="02020603050405020304" pitchFamily="18" charset="0"/>
              <a:cs typeface="Times New Roman" panose="02020603050405020304" pitchFamily="18" charset="0"/>
            </a:endParaRPr>
          </a:p>
          <a:p>
            <a:pPr algn="just"/>
            <a:r>
              <a:rPr lang="fr-FR" sz="1800" b="1" dirty="0">
                <a:solidFill>
                  <a:schemeClr val="tx1"/>
                </a:solidFill>
                <a:latin typeface="Times New Roman" panose="02020603050405020304" pitchFamily="18" charset="0"/>
                <a:cs typeface="Times New Roman" panose="02020603050405020304" pitchFamily="18" charset="0"/>
              </a:rPr>
              <a:t>Fournir un ensemble cohérent d’indicateurs statistiques permettant une analyse approfondie de la pauvreté multidimensionnelle, à travers la mesure de sa prévalence, de son intensité et du poids relatif de ses déterminants structurels.</a:t>
            </a:r>
            <a:endParaRPr lang="fr-FR" sz="18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1800" b="1" dirty="0" smtClean="0">
              <a:solidFill>
                <a:schemeClr val="tx1"/>
              </a:solidFill>
              <a:latin typeface="Times New Roman" panose="02020603050405020304" pitchFamily="18" charset="0"/>
              <a:cs typeface="Times New Roman" panose="02020603050405020304" pitchFamily="18" charset="0"/>
            </a:endParaRPr>
          </a:p>
          <a:p>
            <a:pPr algn="just"/>
            <a:r>
              <a:rPr lang="fr-FR" sz="1800" b="1" dirty="0">
                <a:solidFill>
                  <a:schemeClr val="tx1"/>
                </a:solidFill>
                <a:latin typeface="Times New Roman" panose="02020603050405020304" pitchFamily="18" charset="0"/>
                <a:cs typeface="Times New Roman" panose="02020603050405020304" pitchFamily="18" charset="0"/>
              </a:rPr>
              <a:t>Territorialiser les déterminants de la pauvreté non monétaire et hiérarchiser leurs contributions respectives, afin d’identifier les facteurs les plus structurants des privations et d’éclairer les choix de priorités en matière de politiques publiques de réduction de la pauvreté.</a:t>
            </a:r>
            <a:endParaRPr lang="fr-FR"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3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09" y="556593"/>
            <a:ext cx="10018644" cy="424068"/>
          </a:xfrm>
        </p:spPr>
        <p:txBody>
          <a:bodyPr/>
          <a:lstStyle/>
          <a:p>
            <a:r>
              <a:rPr lang="fr-FR" sz="2000" dirty="0" smtClean="0">
                <a:latin typeface="Times New Roman" panose="02020603050405020304" pitchFamily="18" charset="0"/>
                <a:cs typeface="Times New Roman" panose="02020603050405020304" pitchFamily="18" charset="0"/>
              </a:rPr>
              <a:t>Méthodologie de la cartographie de la pauvreté multidimensionnelle</a:t>
            </a:r>
            <a:endParaRPr lang="fr-FR" sz="2000" dirty="0"/>
          </a:p>
        </p:txBody>
      </p:sp>
      <p:sp>
        <p:nvSpPr>
          <p:cNvPr id="3" name="Content Placeholder 2"/>
          <p:cNvSpPr>
            <a:spLocks noGrp="1"/>
          </p:cNvSpPr>
          <p:nvPr>
            <p:ph idx="1"/>
          </p:nvPr>
        </p:nvSpPr>
        <p:spPr>
          <a:xfrm>
            <a:off x="0" y="940904"/>
            <a:ext cx="12192000" cy="5516167"/>
          </a:xfrm>
        </p:spPr>
        <p:txBody>
          <a:bodyPr>
            <a:noAutofit/>
          </a:bodyPr>
          <a:lstStyle/>
          <a:p>
            <a:pPr algn="just"/>
            <a:r>
              <a:rPr lang="fr-FR" sz="1400" b="1" dirty="0" smtClean="0">
                <a:solidFill>
                  <a:schemeClr val="tx1"/>
                </a:solidFill>
                <a:latin typeface="Times New Roman" panose="02020603050405020304" pitchFamily="18" charset="0"/>
                <a:cs typeface="Times New Roman" panose="02020603050405020304" pitchFamily="18" charset="0"/>
              </a:rPr>
              <a:t>Depuis </a:t>
            </a:r>
            <a:r>
              <a:rPr lang="fr-FR" sz="1400" b="1" dirty="0">
                <a:solidFill>
                  <a:schemeClr val="tx1"/>
                </a:solidFill>
                <a:latin typeface="Times New Roman" panose="02020603050405020304" pitchFamily="18" charset="0"/>
                <a:cs typeface="Times New Roman" panose="02020603050405020304" pitchFamily="18" charset="0"/>
              </a:rPr>
              <a:t>2008, le HCP a progressivement enrichi sa boîte à outils méthodologique pour mesurer et analyser la pauvreté sous sa forme multidimensionnelle. Trois approches principales ont été développées :(i) l’approche </a:t>
            </a:r>
            <a:r>
              <a:rPr lang="fr-FR" sz="1400" b="1" dirty="0" smtClean="0">
                <a:solidFill>
                  <a:schemeClr val="tx1"/>
                </a:solidFill>
                <a:latin typeface="Times New Roman" panose="02020603050405020304" pitchFamily="18" charset="0"/>
                <a:cs typeface="Times New Roman" panose="02020603050405020304" pitchFamily="18" charset="0"/>
              </a:rPr>
              <a:t>d’inertie </a:t>
            </a:r>
            <a:r>
              <a:rPr lang="fr-FR" sz="1400" b="1" dirty="0">
                <a:solidFill>
                  <a:schemeClr val="tx1"/>
                </a:solidFill>
                <a:latin typeface="Times New Roman" panose="02020603050405020304" pitchFamily="18" charset="0"/>
                <a:cs typeface="Times New Roman" panose="02020603050405020304" pitchFamily="18" charset="0"/>
              </a:rPr>
              <a:t>(2009) ;(ii) l’approche </a:t>
            </a:r>
            <a:r>
              <a:rPr lang="fr-FR" sz="1400" b="1" dirty="0" smtClean="0">
                <a:solidFill>
                  <a:schemeClr val="tx1"/>
                </a:solidFill>
                <a:latin typeface="Times New Roman" panose="02020603050405020304" pitchFamily="18" charset="0"/>
                <a:cs typeface="Times New Roman" panose="02020603050405020304" pitchFamily="18" charset="0"/>
              </a:rPr>
              <a:t>de logique </a:t>
            </a:r>
            <a:r>
              <a:rPr lang="fr-FR" sz="1400" b="1" dirty="0">
                <a:solidFill>
                  <a:schemeClr val="tx1"/>
                </a:solidFill>
                <a:latin typeface="Times New Roman" panose="02020603050405020304" pitchFamily="18" charset="0"/>
                <a:cs typeface="Times New Roman" panose="02020603050405020304" pitchFamily="18" charset="0"/>
              </a:rPr>
              <a:t>floue (2010) </a:t>
            </a:r>
            <a:r>
              <a:rPr lang="fr-FR" sz="1400" b="1" dirty="0" smtClean="0">
                <a:solidFill>
                  <a:schemeClr val="tx1"/>
                </a:solidFill>
                <a:latin typeface="Times New Roman" panose="02020603050405020304" pitchFamily="18" charset="0"/>
                <a:cs typeface="Times New Roman" panose="02020603050405020304" pitchFamily="18" charset="0"/>
              </a:rPr>
              <a:t>; et (iii</a:t>
            </a:r>
            <a:r>
              <a:rPr lang="fr-FR" sz="1400" b="1" dirty="0">
                <a:solidFill>
                  <a:schemeClr val="tx1"/>
                </a:solidFill>
                <a:latin typeface="Times New Roman" panose="02020603050405020304" pitchFamily="18" charset="0"/>
                <a:cs typeface="Times New Roman" panose="02020603050405020304" pitchFamily="18" charset="0"/>
              </a:rPr>
              <a:t>) l’approche </a:t>
            </a:r>
            <a:r>
              <a:rPr lang="fr-FR" sz="1400" b="1" dirty="0" smtClean="0">
                <a:solidFill>
                  <a:schemeClr val="tx1"/>
                </a:solidFill>
                <a:latin typeface="Times New Roman" panose="02020603050405020304" pitchFamily="18" charset="0"/>
                <a:cs typeface="Times New Roman" panose="02020603050405020304" pitchFamily="18" charset="0"/>
              </a:rPr>
              <a:t>d’OPHI d’</a:t>
            </a:r>
            <a:r>
              <a:rPr lang="fr-FR" sz="1400" b="1" dirty="0" err="1" smtClean="0">
                <a:solidFill>
                  <a:schemeClr val="tx1"/>
                </a:solidFill>
                <a:latin typeface="Times New Roman" panose="02020603050405020304" pitchFamily="18" charset="0"/>
                <a:cs typeface="Times New Roman" panose="02020603050405020304" pitchFamily="18" charset="0"/>
              </a:rPr>
              <a:t>Alkire</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a:solidFill>
                  <a:schemeClr val="tx1"/>
                </a:solidFill>
                <a:latin typeface="Times New Roman" panose="02020603050405020304" pitchFamily="18" charset="0"/>
                <a:cs typeface="Times New Roman" panose="02020603050405020304" pitchFamily="18" charset="0"/>
              </a:rPr>
              <a:t>&amp; Foster (2010</a:t>
            </a:r>
            <a:r>
              <a:rPr lang="fr-FR" sz="1400" b="1" dirty="0" smtClean="0">
                <a:solidFill>
                  <a:schemeClr val="tx1"/>
                </a:solidFill>
                <a:latin typeface="Times New Roman" panose="02020603050405020304" pitchFamily="18" charset="0"/>
                <a:cs typeface="Times New Roman" panose="02020603050405020304" pitchFamily="18" charset="0"/>
              </a:rPr>
              <a:t>). </a:t>
            </a:r>
          </a:p>
          <a:p>
            <a:pPr marL="0" indent="0" algn="just">
              <a:buNone/>
            </a:pPr>
            <a:endParaRPr lang="fr-FR" sz="1100" b="1" dirty="0">
              <a:solidFill>
                <a:schemeClr val="tx1"/>
              </a:solidFill>
              <a:latin typeface="Times New Roman" panose="02020603050405020304" pitchFamily="18" charset="0"/>
              <a:cs typeface="Times New Roman" panose="02020603050405020304" pitchFamily="18" charset="0"/>
            </a:endParaRPr>
          </a:p>
          <a:p>
            <a:pPr algn="just"/>
            <a:r>
              <a:rPr lang="fr-FR" sz="1400" b="1" dirty="0" smtClean="0">
                <a:solidFill>
                  <a:schemeClr val="tx1"/>
                </a:solidFill>
                <a:latin typeface="Times New Roman" panose="02020603050405020304" pitchFamily="18" charset="0"/>
                <a:cs typeface="Times New Roman" panose="02020603050405020304" pitchFamily="18" charset="0"/>
              </a:rPr>
              <a:t>L’approche </a:t>
            </a:r>
            <a:r>
              <a:rPr lang="fr-FR" sz="1400" b="1" dirty="0">
                <a:solidFill>
                  <a:schemeClr val="tx1"/>
                </a:solidFill>
                <a:latin typeface="Times New Roman" panose="02020603050405020304" pitchFamily="18" charset="0"/>
                <a:cs typeface="Times New Roman" panose="02020603050405020304" pitchFamily="18" charset="0"/>
              </a:rPr>
              <a:t>développée par </a:t>
            </a:r>
            <a:r>
              <a:rPr lang="fr-FR" sz="1400" b="1" dirty="0" smtClean="0">
                <a:solidFill>
                  <a:schemeClr val="tx1"/>
                </a:solidFill>
                <a:latin typeface="Times New Roman" panose="02020603050405020304" pitchFamily="18" charset="0"/>
                <a:cs typeface="Times New Roman" panose="02020603050405020304" pitchFamily="18" charset="0"/>
              </a:rPr>
              <a:t>l’OPHI a </a:t>
            </a:r>
            <a:r>
              <a:rPr lang="fr-FR" sz="1400" b="1" dirty="0">
                <a:solidFill>
                  <a:schemeClr val="tx1"/>
                </a:solidFill>
                <a:latin typeface="Times New Roman" panose="02020603050405020304" pitchFamily="18" charset="0"/>
                <a:cs typeface="Times New Roman" panose="02020603050405020304" pitchFamily="18" charset="0"/>
              </a:rPr>
              <a:t>été adoptée par le </a:t>
            </a:r>
            <a:r>
              <a:rPr lang="fr-FR" sz="1400" b="1" dirty="0" smtClean="0">
                <a:solidFill>
                  <a:schemeClr val="tx1"/>
                </a:solidFill>
                <a:latin typeface="Times New Roman" panose="02020603050405020304" pitchFamily="18" charset="0"/>
                <a:cs typeface="Times New Roman" panose="02020603050405020304" pitchFamily="18" charset="0"/>
              </a:rPr>
              <a:t>PNUD comme </a:t>
            </a:r>
            <a:r>
              <a:rPr lang="fr-FR" sz="1400" b="1" dirty="0">
                <a:solidFill>
                  <a:schemeClr val="tx1"/>
                </a:solidFill>
                <a:latin typeface="Times New Roman" panose="02020603050405020304" pitchFamily="18" charset="0"/>
                <a:cs typeface="Times New Roman" panose="02020603050405020304" pitchFamily="18" charset="0"/>
              </a:rPr>
              <a:t>référence internationale pour la mesure et la comparaison de la pauvreté multidimensionnelle à travers le monde, notamment dans le Rapport sur le </a:t>
            </a:r>
            <a:r>
              <a:rPr lang="fr-FR" sz="1400" b="1" dirty="0" smtClean="0">
                <a:solidFill>
                  <a:schemeClr val="tx1"/>
                </a:solidFill>
                <a:latin typeface="Times New Roman" panose="02020603050405020304" pitchFamily="18" charset="0"/>
                <a:cs typeface="Times New Roman" panose="02020603050405020304" pitchFamily="18" charset="0"/>
              </a:rPr>
              <a:t>développement humain.</a:t>
            </a:r>
          </a:p>
          <a:p>
            <a:pPr algn="just"/>
            <a:endParaRPr lang="fr-FR" sz="1400" b="1" dirty="0">
              <a:solidFill>
                <a:schemeClr val="tx1"/>
              </a:solidFill>
              <a:latin typeface="Times New Roman" panose="02020603050405020304" pitchFamily="18" charset="0"/>
              <a:cs typeface="Times New Roman" panose="02020603050405020304" pitchFamily="18" charset="0"/>
            </a:endParaRPr>
          </a:p>
          <a:p>
            <a:pPr algn="just"/>
            <a:r>
              <a:rPr lang="fr-FR" sz="1400" b="1" dirty="0" smtClean="0">
                <a:solidFill>
                  <a:schemeClr val="tx1"/>
                </a:solidFill>
                <a:latin typeface="Times New Roman" panose="02020603050405020304" pitchFamily="18" charset="0"/>
                <a:cs typeface="Times New Roman" panose="02020603050405020304" pitchFamily="18" charset="0"/>
              </a:rPr>
              <a:t>Dans </a:t>
            </a:r>
            <a:r>
              <a:rPr lang="fr-FR" sz="1400" b="1" dirty="0">
                <a:solidFill>
                  <a:schemeClr val="tx1"/>
                </a:solidFill>
                <a:latin typeface="Times New Roman" panose="02020603050405020304" pitchFamily="18" charset="0"/>
                <a:cs typeface="Times New Roman" panose="02020603050405020304" pitchFamily="18" charset="0"/>
              </a:rPr>
              <a:t>cette perspective, le </a:t>
            </a:r>
            <a:r>
              <a:rPr lang="fr-FR" sz="1400" b="1" dirty="0" smtClean="0">
                <a:solidFill>
                  <a:schemeClr val="tx1"/>
                </a:solidFill>
                <a:latin typeface="Times New Roman" panose="02020603050405020304" pitchFamily="18" charset="0"/>
                <a:cs typeface="Times New Roman" panose="02020603050405020304" pitchFamily="18" charset="0"/>
              </a:rPr>
              <a:t>HCP s’est </a:t>
            </a:r>
            <a:r>
              <a:rPr lang="fr-FR" sz="1400" b="1" dirty="0">
                <a:solidFill>
                  <a:schemeClr val="tx1"/>
                </a:solidFill>
                <a:latin typeface="Times New Roman" panose="02020603050405020304" pitchFamily="18" charset="0"/>
                <a:cs typeface="Times New Roman" panose="02020603050405020304" pitchFamily="18" charset="0"/>
              </a:rPr>
              <a:t>aligné sur ce standard méthodologique </a:t>
            </a:r>
            <a:r>
              <a:rPr lang="fr-FR" sz="1400" b="1" dirty="0" smtClean="0">
                <a:solidFill>
                  <a:schemeClr val="tx1"/>
                </a:solidFill>
                <a:latin typeface="Times New Roman" panose="02020603050405020304" pitchFamily="18" charset="0"/>
                <a:cs typeface="Times New Roman" panose="02020603050405020304" pitchFamily="18" charset="0"/>
              </a:rPr>
              <a:t>pour mesurer cette forme de pauvreté et produire </a:t>
            </a:r>
            <a:r>
              <a:rPr lang="fr-FR" sz="1400" b="1" dirty="0">
                <a:solidFill>
                  <a:schemeClr val="tx1"/>
                </a:solidFill>
                <a:latin typeface="Times New Roman" panose="02020603050405020304" pitchFamily="18" charset="0"/>
                <a:cs typeface="Times New Roman" panose="02020603050405020304" pitchFamily="18" charset="0"/>
              </a:rPr>
              <a:t>une cartographie </a:t>
            </a:r>
            <a:r>
              <a:rPr lang="fr-FR" sz="1400" b="1" dirty="0" smtClean="0">
                <a:solidFill>
                  <a:schemeClr val="tx1"/>
                </a:solidFill>
                <a:latin typeface="Times New Roman" panose="02020603050405020304" pitchFamily="18" charset="0"/>
                <a:cs typeface="Times New Roman" panose="02020603050405020304" pitchFamily="18" charset="0"/>
              </a:rPr>
              <a:t>de sa prévalence à l’échelle territoriale la plus désagrégée notamment la commune/Douar/Quartier.</a:t>
            </a:r>
            <a:endParaRPr lang="fr-FR" sz="1400"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fr-FR" sz="1400" b="1" dirty="0">
              <a:solidFill>
                <a:schemeClr val="tx1"/>
              </a:solidFill>
              <a:latin typeface="Times New Roman" panose="02020603050405020304" pitchFamily="18" charset="0"/>
              <a:cs typeface="Times New Roman" panose="02020603050405020304" pitchFamily="18" charset="0"/>
            </a:endParaRPr>
          </a:p>
          <a:p>
            <a:pPr algn="just"/>
            <a:r>
              <a:rPr lang="fr-FR" sz="1400" b="1" dirty="0" smtClean="0">
                <a:solidFill>
                  <a:schemeClr val="tx1"/>
                </a:solidFill>
                <a:latin typeface="Times New Roman" panose="02020603050405020304" pitchFamily="18" charset="0"/>
                <a:cs typeface="Times New Roman" panose="02020603050405020304" pitchFamily="18" charset="0"/>
              </a:rPr>
              <a:t>L’approche </a:t>
            </a:r>
            <a:r>
              <a:rPr lang="fr-FR" sz="1400" b="1" dirty="0" smtClean="0">
                <a:solidFill>
                  <a:schemeClr val="tx1"/>
                </a:solidFill>
                <a:latin typeface="Times New Roman" panose="02020603050405020304" pitchFamily="18" charset="0"/>
                <a:cs typeface="Times New Roman" panose="02020603050405020304" pitchFamily="18" charset="0"/>
              </a:rPr>
              <a:t>d’OPHI fonde </a:t>
            </a:r>
            <a:r>
              <a:rPr lang="fr-FR" sz="1400" b="1" dirty="0">
                <a:solidFill>
                  <a:schemeClr val="tx1"/>
                </a:solidFill>
                <a:latin typeface="Times New Roman" panose="02020603050405020304" pitchFamily="18" charset="0"/>
                <a:cs typeface="Times New Roman" panose="02020603050405020304" pitchFamily="18" charset="0"/>
              </a:rPr>
              <a:t>la mesure de la pauvreté multidimensionnelle sur un large faisceau de besoins dont l’absence de satisfaction constitue </a:t>
            </a:r>
            <a:r>
              <a:rPr lang="fr-FR" sz="1400" b="1" dirty="0" smtClean="0">
                <a:solidFill>
                  <a:schemeClr val="tx1"/>
                </a:solidFill>
                <a:latin typeface="Times New Roman" panose="02020603050405020304" pitchFamily="18" charset="0"/>
                <a:cs typeface="Times New Roman" panose="02020603050405020304" pitchFamily="18" charset="0"/>
              </a:rPr>
              <a:t>de </a:t>
            </a:r>
            <a:r>
              <a:rPr lang="fr-FR" sz="1400" b="1" dirty="0">
                <a:solidFill>
                  <a:schemeClr val="tx1"/>
                </a:solidFill>
                <a:latin typeface="Times New Roman" panose="02020603050405020304" pitchFamily="18" charset="0"/>
                <a:cs typeface="Times New Roman" panose="02020603050405020304" pitchFamily="18" charset="0"/>
              </a:rPr>
              <a:t>manifestation de pauvreté ou des facteurs de sa reproduction sociale. Ces besoins portent sur l’accès aux services sociaux de base - </a:t>
            </a:r>
            <a:r>
              <a:rPr lang="fr-FR" sz="1400" b="1" dirty="0" smtClean="0">
                <a:solidFill>
                  <a:schemeClr val="tx1"/>
                </a:solidFill>
                <a:latin typeface="Times New Roman" panose="02020603050405020304" pitchFamily="18" charset="0"/>
                <a:cs typeface="Times New Roman" panose="02020603050405020304" pitchFamily="18" charset="0"/>
              </a:rPr>
              <a:t>eau</a:t>
            </a:r>
            <a:r>
              <a:rPr lang="fr-FR" sz="1400" b="1" dirty="0">
                <a:solidFill>
                  <a:schemeClr val="tx1"/>
                </a:solidFill>
                <a:latin typeface="Times New Roman" panose="02020603050405020304" pitchFamily="18" charset="0"/>
                <a:cs typeface="Times New Roman" panose="02020603050405020304" pitchFamily="18" charset="0"/>
              </a:rPr>
              <a:t>, </a:t>
            </a:r>
            <a:r>
              <a:rPr lang="fr-FR" sz="1400" b="1" dirty="0" smtClean="0">
                <a:solidFill>
                  <a:schemeClr val="tx1"/>
                </a:solidFill>
                <a:latin typeface="Times New Roman" panose="02020603050405020304" pitchFamily="18" charset="0"/>
                <a:cs typeface="Times New Roman" panose="02020603050405020304" pitchFamily="18" charset="0"/>
              </a:rPr>
              <a:t>électricité </a:t>
            </a:r>
            <a:r>
              <a:rPr lang="fr-FR" sz="1400" b="1" dirty="0">
                <a:solidFill>
                  <a:schemeClr val="tx1"/>
                </a:solidFill>
                <a:latin typeface="Times New Roman" panose="02020603050405020304" pitchFamily="18" charset="0"/>
                <a:cs typeface="Times New Roman" panose="02020603050405020304" pitchFamily="18" charset="0"/>
              </a:rPr>
              <a:t>et </a:t>
            </a:r>
            <a:r>
              <a:rPr lang="fr-FR" sz="1400" b="1" dirty="0" smtClean="0">
                <a:solidFill>
                  <a:schemeClr val="tx1"/>
                </a:solidFill>
                <a:latin typeface="Times New Roman" panose="02020603050405020304" pitchFamily="18" charset="0"/>
                <a:cs typeface="Times New Roman" panose="02020603050405020304" pitchFamily="18" charset="0"/>
              </a:rPr>
              <a:t>assainissement </a:t>
            </a:r>
            <a:r>
              <a:rPr lang="fr-FR" sz="1400" b="1" dirty="0">
                <a:solidFill>
                  <a:schemeClr val="tx1"/>
                </a:solidFill>
                <a:latin typeface="Times New Roman" panose="02020603050405020304" pitchFamily="18" charset="0"/>
                <a:cs typeface="Times New Roman" panose="02020603050405020304" pitchFamily="18" charset="0"/>
              </a:rPr>
              <a:t>-, les conditions de logement, l’éducation, la santé et les moyens de communication</a:t>
            </a:r>
            <a:r>
              <a:rPr lang="fr-FR" sz="1400" b="1"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fr-FR" sz="1400" b="1" dirty="0" smtClean="0">
                <a:solidFill>
                  <a:schemeClr val="tx1"/>
                </a:solidFill>
                <a:latin typeface="Times New Roman" panose="02020603050405020304" pitchFamily="18" charset="0"/>
                <a:cs typeface="Times New Roman" panose="02020603050405020304" pitchFamily="18" charset="0"/>
              </a:rPr>
              <a:t> </a:t>
            </a:r>
            <a:endParaRPr lang="fr-FR" sz="1400" b="1" dirty="0">
              <a:solidFill>
                <a:schemeClr val="tx1"/>
              </a:solidFill>
              <a:latin typeface="Times New Roman" panose="02020603050405020304" pitchFamily="18" charset="0"/>
              <a:cs typeface="Times New Roman" panose="02020603050405020304" pitchFamily="18" charset="0"/>
            </a:endParaRPr>
          </a:p>
          <a:p>
            <a:pPr algn="just"/>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Schéma discursif de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l’approche OPHI : </a:t>
            </a:r>
            <a:endPar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gn="just"/>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 identifier les privations sur la base des besoins non satisfaits dans les domines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susmentionnés (10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privations sont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identifiées). </a:t>
            </a:r>
            <a:endPar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gn="just"/>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(ii) établir un score de privation agrégeant les 10 privations élémentaires moyennant le schéma de pondération suivant: un poids 1/6 pour les 4 privations en termes d’éducation (2) et de santé (2), et un poids de 1/18 pour les 6 privations en termes de conditions de vie;</a:t>
            </a:r>
          </a:p>
          <a:p>
            <a:pPr lvl="1" algn="just"/>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(iii) fixer le seuil de pauvreté: </a:t>
            </a:r>
            <a:r>
              <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une personne est considérée </a:t>
            </a:r>
            <a:r>
              <a:rPr lang="fr-FR" sz="1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multidimensionnellement</a:t>
            </a:r>
            <a:r>
              <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pauvre si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son score de privation est  </a:t>
            </a:r>
            <a:r>
              <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supérieur au seuil de pauvreté, fixé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conventionnellement par </a:t>
            </a:r>
            <a:r>
              <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cette approche à </a:t>
            </a:r>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33%. </a:t>
            </a:r>
          </a:p>
          <a:p>
            <a:pPr lvl="1" algn="just"/>
            <a:r>
              <a:rPr lang="fr-FR" sz="14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(iv) Calculer les indicateurs et l’indice de la pauvreté multidimensionnelle: le taux de pauvreté (proportion des personnes pauvres), l’intensité moyenne de privation pour les pauvres et l’IPM qui extrapole cette intensité à l’ensemble de la population.</a:t>
            </a:r>
            <a:endParaRPr lang="fr-FR" sz="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6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8" dur="500"/>
                                        <p:tgtEl>
                                          <p:spTgt spid="3">
                                            <p:txEl>
                                              <p:pRg st="10" end="10"/>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504"/>
            <a:ext cx="10515600" cy="404529"/>
          </a:xfrm>
        </p:spPr>
        <p:txBody>
          <a:bodyPr>
            <a:noAutofit/>
          </a:bodyPr>
          <a:lstStyle/>
          <a:p>
            <a:r>
              <a:rPr lang="fr-FR" sz="1800" dirty="0">
                <a:latin typeface="Times New Roman" panose="02020603050405020304" pitchFamily="18" charset="0"/>
                <a:cs typeface="Times New Roman" panose="02020603050405020304" pitchFamily="18" charset="0"/>
              </a:rPr>
              <a:t>Dimensions, composantes, </a:t>
            </a:r>
            <a:r>
              <a:rPr lang="fr-FR" sz="1800" dirty="0" smtClean="0">
                <a:latin typeface="Times New Roman" panose="02020603050405020304" pitchFamily="18" charset="0"/>
                <a:cs typeface="Times New Roman" panose="02020603050405020304" pitchFamily="18" charset="0"/>
              </a:rPr>
              <a:t>indicateurs de privation, </a:t>
            </a:r>
            <a:r>
              <a:rPr lang="fr-FR" sz="1800" dirty="0">
                <a:latin typeface="Times New Roman" panose="02020603050405020304" pitchFamily="18" charset="0"/>
                <a:cs typeface="Times New Roman" panose="02020603050405020304" pitchFamily="18" charset="0"/>
              </a:rPr>
              <a:t>seuils et pondérations de l’IPM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3338911"/>
              </p:ext>
            </p:extLst>
          </p:nvPr>
        </p:nvGraphicFramePr>
        <p:xfrm>
          <a:off x="159490" y="925032"/>
          <a:ext cx="11855300" cy="5401620"/>
        </p:xfrm>
        <a:graphic>
          <a:graphicData uri="http://schemas.openxmlformats.org/drawingml/2006/table">
            <a:tbl>
              <a:tblPr firstRow="1" firstCol="1" bandRow="1"/>
              <a:tblGrid>
                <a:gridCol w="1227087">
                  <a:extLst>
                    <a:ext uri="{9D8B030D-6E8A-4147-A177-3AD203B41FA5}">
                      <a16:colId xmlns:a16="http://schemas.microsoft.com/office/drawing/2014/main" val="4153467469"/>
                    </a:ext>
                  </a:extLst>
                </a:gridCol>
                <a:gridCol w="2164697">
                  <a:extLst>
                    <a:ext uri="{9D8B030D-6E8A-4147-A177-3AD203B41FA5}">
                      <a16:colId xmlns:a16="http://schemas.microsoft.com/office/drawing/2014/main" val="2510515553"/>
                    </a:ext>
                  </a:extLst>
                </a:gridCol>
                <a:gridCol w="7272689">
                  <a:extLst>
                    <a:ext uri="{9D8B030D-6E8A-4147-A177-3AD203B41FA5}">
                      <a16:colId xmlns:a16="http://schemas.microsoft.com/office/drawing/2014/main" val="3765638492"/>
                    </a:ext>
                  </a:extLst>
                </a:gridCol>
                <a:gridCol w="475800">
                  <a:extLst>
                    <a:ext uri="{9D8B030D-6E8A-4147-A177-3AD203B41FA5}">
                      <a16:colId xmlns:a16="http://schemas.microsoft.com/office/drawing/2014/main" val="3901968942"/>
                    </a:ext>
                  </a:extLst>
                </a:gridCol>
                <a:gridCol w="715027">
                  <a:extLst>
                    <a:ext uri="{9D8B030D-6E8A-4147-A177-3AD203B41FA5}">
                      <a16:colId xmlns:a16="http://schemas.microsoft.com/office/drawing/2014/main" val="1065946586"/>
                    </a:ext>
                  </a:extLst>
                </a:gridCol>
              </a:tblGrid>
              <a:tr h="326579">
                <a:tc>
                  <a:txBody>
                    <a:bodyPr/>
                    <a:lstStyle/>
                    <a:p>
                      <a:pPr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Dimension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Sous-dimension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Définition opérationnelle</a:t>
                      </a:r>
                      <a:r>
                        <a:rPr lang="fr-FR" sz="1400" b="1" baseline="0" dirty="0" smtClean="0">
                          <a:effectLst/>
                          <a:latin typeface="Times New Roman" panose="02020603050405020304" pitchFamily="18" charset="0"/>
                          <a:ea typeface="Calibri" panose="020F0502020204030204" pitchFamily="34" charset="0"/>
                          <a:cs typeface="Arial" panose="020B0604020202020204" pitchFamily="34" charset="0"/>
                        </a:rPr>
                        <a:t> des </a:t>
                      </a: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indicateurs </a:t>
                      </a:r>
                      <a:r>
                        <a:rPr lang="fr-FR" sz="1400" b="1" dirty="0">
                          <a:effectLst/>
                          <a:latin typeface="Times New Roman" panose="02020603050405020304" pitchFamily="18" charset="0"/>
                          <a:ea typeface="Calibri" panose="020F0502020204030204" pitchFamily="34" charset="0"/>
                          <a:cs typeface="Arial" panose="020B0604020202020204" pitchFamily="34" charset="0"/>
                        </a:rPr>
                        <a:t>de </a:t>
                      </a: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privation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fr-FR" sz="1400" b="1">
                          <a:effectLst/>
                          <a:latin typeface="Times New Roman" panose="02020603050405020304" pitchFamily="18" charset="0"/>
                          <a:ea typeface="Calibri" panose="020F0502020204030204" pitchFamily="34" charset="0"/>
                          <a:cs typeface="Arial" panose="020B0604020202020204" pitchFamily="34" charset="0"/>
                        </a:rPr>
                        <a:t>Pondération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3631543804"/>
                  </a:ext>
                </a:extLst>
              </a:tr>
              <a:tr h="493637">
                <a:tc rowSpan="2">
                  <a:txBody>
                    <a:bodyPr/>
                    <a:lstStyle/>
                    <a:p>
                      <a:pPr marL="71755" marR="71755"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Education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Scolarisation </a:t>
                      </a:r>
                      <a:r>
                        <a:rPr lang="fr-FR" sz="1400" b="1" dirty="0">
                          <a:effectLst/>
                          <a:latin typeface="Times New Roman" panose="02020603050405020304" pitchFamily="18" charset="0"/>
                          <a:ea typeface="Calibri" panose="020F0502020204030204" pitchFamily="34" charset="0"/>
                          <a:cs typeface="Arial" panose="020B0604020202020204" pitchFamily="34" charset="0"/>
                        </a:rPr>
                        <a:t>des enfants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au moins un enfant du ménage, âgé de 6 à 14 ans, n’est pas scolarisé, le ménage est identifié comme connaissant une privation en matière d’éducation.</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70434" marR="70434" marT="7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1/6</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Arial" panose="020B0604020202020204" pitchFamily="34" charset="0"/>
                        </a:rPr>
                        <a:t>1/3</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441801"/>
                  </a:ext>
                </a:extLst>
              </a:tr>
              <a:tr h="493637">
                <a:tc vMerge="1">
                  <a:txBody>
                    <a:bodyPr/>
                    <a:lstStyle/>
                    <a:p>
                      <a:endParaRPr lang="fr-FR"/>
                    </a:p>
                  </a:txBody>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Scolarisation des adultes</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aucun membre du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ménage,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âgé de 15 ans ou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plus,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n'a achevé au moins cinq années de scolarité</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70434" marR="70434" marT="7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1/6</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3453192192"/>
                  </a:ext>
                </a:extLst>
              </a:tr>
              <a:tr h="759496">
                <a:tc rowSpan="2">
                  <a:txBody>
                    <a:bodyPr/>
                    <a:lstStyle/>
                    <a:p>
                      <a:pPr marL="71755" marR="71755" algn="ct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Santé</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Handicap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un membre du ménage a de grandes difficultés ou est dans l’incapacité de réaliser l’une des fonctions organiques suivantes : vision, audition, marche, capacité cognitive, soins corporels et communication</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1/6</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Arial" panose="020B0604020202020204" pitchFamily="34" charset="0"/>
                        </a:rPr>
                        <a:t>1/3</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0570272"/>
                  </a:ext>
                </a:extLst>
              </a:tr>
              <a:tr h="466006">
                <a:tc vMerge="1">
                  <a:txBody>
                    <a:bodyPr/>
                    <a:lstStyle/>
                    <a:p>
                      <a:endParaRPr lang="fr-FR"/>
                    </a:p>
                  </a:txBody>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Mortalité infantile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gn="l" defTabSz="914400" rtl="0" eaLnBrk="1" latinLnBrk="0" hangingPunct="1">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un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enfant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de moins de 5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ans</a:t>
                      </a:r>
                      <a:r>
                        <a:rPr lang="fr-FR" sz="1400" b="1" kern="1200" baseline="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dans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le ménage est décédé durant les 12 derniers mois précédant la date du RGPH 2024</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1/6</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2669036514"/>
                  </a:ext>
                </a:extLst>
              </a:tr>
              <a:tr h="487981">
                <a:tc rowSpan="6">
                  <a:txBody>
                    <a:bodyPr/>
                    <a:lstStyle/>
                    <a:p>
                      <a:pPr marL="71755" marR="71755" algn="ctr">
                        <a:lnSpc>
                          <a:spcPct val="107000"/>
                        </a:lnSpc>
                        <a:spcAft>
                          <a:spcPts val="800"/>
                        </a:spcAft>
                      </a:pPr>
                      <a:r>
                        <a:rPr lang="fr-FR" sz="1400" b="1">
                          <a:effectLst/>
                          <a:latin typeface="Times New Roman" panose="02020603050405020304" pitchFamily="18" charset="0"/>
                          <a:ea typeface="Calibri" panose="020F0502020204030204" pitchFamily="34" charset="0"/>
                          <a:cs typeface="Arial" panose="020B0604020202020204" pitchFamily="34" charset="0"/>
                        </a:rPr>
                        <a:t>Conditions de vie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Eau potable</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gn="l" defTabSz="914400" rtl="0" eaLnBrk="1" latinLnBrk="0" hangingPunct="1">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le ménage n’a pas accès à l’eau potable ou doit marcher plus que 30 minutes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(aller-retour) pour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s’en approvisionner </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1/18</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Arial" panose="020B0604020202020204" pitchFamily="34" charset="0"/>
                        </a:rPr>
                        <a:t>1/3</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5958312"/>
                  </a:ext>
                </a:extLst>
              </a:tr>
              <a:tr h="326579">
                <a:tc vMerge="1">
                  <a:txBody>
                    <a:bodyPr/>
                    <a:lstStyle/>
                    <a:p>
                      <a:endParaRPr lang="fr-FR"/>
                    </a:p>
                  </a:txBody>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Electricité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gn="l" defTabSz="914400" rtl="0" eaLnBrk="1" latinLnBrk="0" hangingPunct="1">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le ménage n’est pas raccordé à l’électricité (réseau, énergie solaire ou groupe électrogène) </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1/18</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809709040"/>
                  </a:ext>
                </a:extLst>
              </a:tr>
              <a:tr h="529840">
                <a:tc vMerge="1">
                  <a:txBody>
                    <a:bodyPr/>
                    <a:lstStyle/>
                    <a:p>
                      <a:endParaRPr lang="fr-FR"/>
                    </a:p>
                  </a:txBody>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Assainissement</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les équipements sanitaires du ménage ne sont pas adéquats ou sont partagés avec d’autres ménages</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70434" marR="70434" marT="74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1/18</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982719141"/>
                  </a:ext>
                </a:extLst>
              </a:tr>
              <a:tr h="350712">
                <a:tc vMerge="1">
                  <a:txBody>
                    <a:bodyPr/>
                    <a:lstStyle/>
                    <a:p>
                      <a:endParaRPr lang="fr-FR"/>
                    </a:p>
                  </a:txBody>
                  <a:tcPr/>
                </a:tc>
                <a:tc>
                  <a:txBody>
                    <a:bodyPr/>
                    <a:lstStyle/>
                    <a:p>
                      <a:pPr>
                        <a:lnSpc>
                          <a:spcPct val="107000"/>
                        </a:lnSpc>
                        <a:spcAft>
                          <a:spcPts val="800"/>
                        </a:spcAft>
                      </a:pPr>
                      <a:r>
                        <a:rPr lang="fr-FR" sz="1400" b="1" dirty="0">
                          <a:effectLst/>
                          <a:latin typeface="Times New Roman" panose="02020603050405020304" pitchFamily="18" charset="0"/>
                          <a:ea typeface="Calibri" panose="020F0502020204030204" pitchFamily="34" charset="0"/>
                          <a:cs typeface="Arial" panose="020B0604020202020204" pitchFamily="34" charset="0"/>
                        </a:rPr>
                        <a:t>Revêtement du sol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latinLnBrk="0" hangingPunct="1">
                        <a:lnSpc>
                          <a:spcPct val="115000"/>
                        </a:lnSpc>
                        <a:spcAft>
                          <a:spcPts val="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Si le sol du logement est en terre battue, en sable ou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tout autre matériau </a:t>
                      </a: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que le ciment  </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smtClean="0">
                          <a:effectLst/>
                          <a:latin typeface="Times New Roman" panose="02020603050405020304" pitchFamily="18" charset="0"/>
                          <a:ea typeface="Calibri" panose="020F0502020204030204" pitchFamily="34" charset="0"/>
                          <a:cs typeface="Times New Roman" panose="02020603050405020304" pitchFamily="18" charset="0"/>
                        </a:rPr>
                        <a:t>1/18</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3120629831"/>
                  </a:ext>
                </a:extLst>
              </a:tr>
              <a:tr h="350712">
                <a:tc vMerge="1">
                  <a:txBody>
                    <a:bodyPr/>
                    <a:lstStyle/>
                    <a:p>
                      <a:endParaRPr lang="fr-FR"/>
                    </a:p>
                  </a:txBody>
                  <a:tcPr/>
                </a:tc>
                <a:tc>
                  <a:txBody>
                    <a:bodyPr/>
                    <a:lstStyle/>
                    <a:p>
                      <a:pPr>
                        <a:lnSpc>
                          <a:spcPct val="107000"/>
                        </a:lnSpc>
                        <a:spcAft>
                          <a:spcPts val="800"/>
                        </a:spcAft>
                      </a:pPr>
                      <a:r>
                        <a:rPr lang="fr-FR" sz="1400" b="1" dirty="0" smtClean="0">
                          <a:effectLst/>
                          <a:latin typeface="Times New Roman" panose="02020603050405020304" pitchFamily="18" charset="0"/>
                          <a:ea typeface="Calibri" panose="020F0502020204030204" pitchFamily="34" charset="0"/>
                          <a:cs typeface="Arial" panose="020B0604020202020204" pitchFamily="34" charset="0"/>
                        </a:rPr>
                        <a:t>Mode </a:t>
                      </a:r>
                      <a:r>
                        <a:rPr lang="fr-FR" sz="1400" b="1" dirty="0">
                          <a:effectLst/>
                          <a:latin typeface="Times New Roman" panose="02020603050405020304" pitchFamily="18" charset="0"/>
                          <a:ea typeface="Calibri" panose="020F0502020204030204" pitchFamily="34" charset="0"/>
                          <a:cs typeface="Arial" panose="020B0604020202020204" pitchFamily="34" charset="0"/>
                        </a:rPr>
                        <a:t>de cuisson</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gn="l" defTabSz="914400" rtl="0" eaLnBrk="1" latinLnBrk="0" hangingPunct="1">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Si le ménage n’utilise ni le gaz ni l’électricité comme principal mode de cuisson</a:t>
                      </a:r>
                      <a:endPar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1/18</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2271440249"/>
                  </a:ext>
                </a:extLst>
              </a:tr>
              <a:tr h="816441">
                <a:tc vMerge="1">
                  <a:txBody>
                    <a:bodyPr/>
                    <a:lstStyle/>
                    <a:p>
                      <a:endParaRPr lang="fr-FR"/>
                    </a:p>
                  </a:txBody>
                  <a:tcPr/>
                </a:tc>
                <a:tc>
                  <a:txBody>
                    <a:bodyPr/>
                    <a:lstStyle/>
                    <a:p>
                      <a:pPr marL="0" algn="l" defTabSz="914400" rtl="0" eaLnBrk="1" latinLnBrk="0" hangingPunct="1">
                        <a:lnSpc>
                          <a:spcPct val="107000"/>
                        </a:lnSpc>
                        <a:spcAft>
                          <a:spcPts val="800"/>
                        </a:spcAft>
                      </a:pPr>
                      <a:r>
                        <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Accès aux moyens de communication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6360" algn="l" defTabSz="914400" rtl="0" eaLnBrk="1" latinLnBrk="0" hangingPunct="1">
                        <a:lnSpc>
                          <a:spcPct val="107000"/>
                        </a:lnSpc>
                        <a:spcAft>
                          <a:spcPts val="800"/>
                        </a:spcAft>
                      </a:pPr>
                      <a:endPar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86360" algn="l" defTabSz="914400" rtl="0" eaLnBrk="1" latinLnBrk="0" hangingPunct="1">
                        <a:lnSpc>
                          <a:spcPct val="107000"/>
                        </a:lnSpc>
                        <a:spcAft>
                          <a:spcPts val="800"/>
                        </a:spcAft>
                      </a:pPr>
                      <a:r>
                        <a:rPr lang="fr-FR" sz="1400" b="1" kern="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Le </a:t>
                      </a:r>
                      <a:r>
                        <a:rPr lang="fr-FR" sz="1400" b="1" kern="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ménage ne possède pas de moyen de communication (téléphone)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1/18</a:t>
                      </a:r>
                    </a:p>
                  </a:txBody>
                  <a:tcPr marL="2997" marR="2997" marT="29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extLst>
                  <a:ext uri="{0D108BD9-81ED-4DB2-BD59-A6C34878D82A}">
                    <a16:rowId xmlns:a16="http://schemas.microsoft.com/office/drawing/2014/main" val="1437570476"/>
                  </a:ext>
                </a:extLst>
              </a:tr>
            </a:tbl>
          </a:graphicData>
        </a:graphic>
      </p:graphicFrame>
    </p:spTree>
    <p:extLst>
      <p:ext uri="{BB962C8B-B14F-4D97-AF65-F5344CB8AC3E}">
        <p14:creationId xmlns:p14="http://schemas.microsoft.com/office/powerpoint/2010/main" val="311491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281354"/>
            <a:ext cx="11993217" cy="6330461"/>
          </a:xfrm>
        </p:spPr>
        <p:txBody>
          <a:bodyPr>
            <a:normAutofit/>
          </a:bodyPr>
          <a:lstStyle/>
          <a:p>
            <a:pPr algn="just"/>
            <a:endParaRPr lang="fr-F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fr-F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endParaRPr lang="fr-FR" sz="2000" b="1"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fr-FR" sz="20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fr-FR" sz="2000" b="1"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2000" b="1" dirty="0" smtClean="0">
                <a:solidFill>
                  <a:schemeClr val="tx1"/>
                </a:solidFill>
                <a:latin typeface="Times New Roman" panose="02020603050405020304" pitchFamily="18" charset="0"/>
                <a:cs typeface="Times New Roman" panose="02020603050405020304" pitchFamily="18" charset="0"/>
              </a:rPr>
              <a:t>Afin </a:t>
            </a:r>
            <a:r>
              <a:rPr lang="fr-FR" sz="2000" b="1" dirty="0">
                <a:solidFill>
                  <a:schemeClr val="tx1"/>
                </a:solidFill>
                <a:latin typeface="Times New Roman" panose="02020603050405020304" pitchFamily="18" charset="0"/>
                <a:cs typeface="Times New Roman" panose="02020603050405020304" pitchFamily="18" charset="0"/>
              </a:rPr>
              <a:t>d’analyser la dynamique spatio-temporelle de la pauvreté multidimensionnelle à l’échelle de l’ensemble des subdivisions territoriales du Royaume, cette approche a été mise en œuvre sur l’exhaustivité des données issues des </a:t>
            </a:r>
            <a:r>
              <a:rPr lang="fr-FR" sz="2000" b="1" dirty="0" smtClean="0">
                <a:solidFill>
                  <a:schemeClr val="tx1"/>
                </a:solidFill>
                <a:latin typeface="Times New Roman" panose="02020603050405020304" pitchFamily="18" charset="0"/>
                <a:cs typeface="Times New Roman" panose="02020603050405020304" pitchFamily="18" charset="0"/>
              </a:rPr>
              <a:t>RGPH </a:t>
            </a:r>
            <a:r>
              <a:rPr lang="fr-FR" sz="2000" b="1" dirty="0">
                <a:solidFill>
                  <a:schemeClr val="tx1"/>
                </a:solidFill>
                <a:latin typeface="Times New Roman" panose="02020603050405020304" pitchFamily="18" charset="0"/>
                <a:cs typeface="Times New Roman" panose="02020603050405020304" pitchFamily="18" charset="0"/>
              </a:rPr>
              <a:t>de 2014 et 2024.</a:t>
            </a:r>
            <a:endParaRPr lang="fr-F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13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altLang="fr-FR" sz="4000" dirty="0" smtClean="0">
                <a:latin typeface="Times New Roman" panose="02020603050405020304" pitchFamily="18" charset="0"/>
                <a:cs typeface="Times New Roman" panose="02020603050405020304" pitchFamily="18" charset="0"/>
              </a:rPr>
              <a:t>Quelques principaux </a:t>
            </a:r>
            <a:r>
              <a:rPr lang="fr-FR" altLang="fr-FR" sz="4000" dirty="0" smtClean="0">
                <a:latin typeface="Times New Roman" panose="02020603050405020304" pitchFamily="18" charset="0"/>
                <a:cs typeface="Times New Roman" panose="02020603050405020304" pitchFamily="18" charset="0"/>
              </a:rPr>
              <a:t>résultats</a:t>
            </a:r>
            <a:r>
              <a:rPr lang="fr-FR" altLang="fr-FR" sz="4000" dirty="0">
                <a:latin typeface="Times New Roman" panose="02020603050405020304" pitchFamily="18" charset="0"/>
                <a:cs typeface="Times New Roman" panose="02020603050405020304" pitchFamily="18" charset="0"/>
              </a:rPr>
              <a:t/>
            </a:r>
            <a:br>
              <a:rPr lang="fr-FR" altLang="fr-FR" sz="4000" dirty="0">
                <a:latin typeface="Times New Roman" panose="02020603050405020304" pitchFamily="18" charset="0"/>
                <a:cs typeface="Times New Roman" panose="02020603050405020304" pitchFamily="18" charset="0"/>
              </a:rPr>
            </a:br>
            <a:r>
              <a:rPr lang="fr-FR" altLang="fr-FR" sz="4000" dirty="0">
                <a:latin typeface="Times New Roman" panose="02020603050405020304" pitchFamily="18" charset="0"/>
                <a:cs typeface="Times New Roman" panose="02020603050405020304" pitchFamily="18" charset="0"/>
              </a:rPr>
              <a:t/>
            </a:r>
            <a:br>
              <a:rPr lang="fr-FR" altLang="fr-FR" sz="4000" dirty="0">
                <a:latin typeface="Times New Roman" panose="02020603050405020304" pitchFamily="18" charset="0"/>
                <a:cs typeface="Times New Roman" panose="02020603050405020304" pitchFamily="18" charset="0"/>
              </a:rPr>
            </a:b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01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4286" y="662811"/>
            <a:ext cx="10781609" cy="329989"/>
          </a:xfrm>
        </p:spPr>
        <p:txBody>
          <a:bodyPr>
            <a:normAutofit fontScale="90000"/>
          </a:bodyPr>
          <a:lstStyle/>
          <a:p>
            <a:pPr algn="ctr"/>
            <a:r>
              <a:rPr lang="fr-FR" altLang="fr-FR" sz="1800" b="1" dirty="0">
                <a:latin typeface="Times New Roman" panose="02020603050405020304" pitchFamily="18" charset="0"/>
                <a:cs typeface="Times New Roman" panose="02020603050405020304" pitchFamily="18" charset="0"/>
              </a:rPr>
              <a:t>Extrait de la base de données communales de la carte </a:t>
            </a:r>
            <a:r>
              <a:rPr lang="fr-FR" sz="1800" b="1" dirty="0">
                <a:latin typeface="Times New Roman" panose="02020603050405020304" pitchFamily="18" charset="0"/>
                <a:cs typeface="Times New Roman" panose="02020603050405020304" pitchFamily="18" charset="0"/>
              </a:rPr>
              <a:t>la pauvreté </a:t>
            </a:r>
            <a:r>
              <a:rPr lang="fr-FR" sz="1800" b="1" dirty="0" smtClean="0">
                <a:latin typeface="Times New Roman" panose="02020603050405020304" pitchFamily="18" charset="0"/>
                <a:cs typeface="Times New Roman" panose="02020603050405020304" pitchFamily="18" charset="0"/>
              </a:rPr>
              <a:t>multidimensionnelle de 2014 et 2024</a:t>
            </a:r>
            <a:r>
              <a:rPr lang="fr-FR" altLang="fr-FR" sz="1800" b="1" dirty="0">
                <a:latin typeface="Times New Roman" panose="02020603050405020304" pitchFamily="18" charset="0"/>
                <a:cs typeface="Times New Roman" panose="02020603050405020304" pitchFamily="18" charset="0"/>
              </a:rPr>
              <a:t/>
            </a:r>
            <a:br>
              <a:rPr lang="fr-FR" altLang="fr-FR" sz="1800" b="1" dirty="0">
                <a:latin typeface="Times New Roman" panose="02020603050405020304" pitchFamily="18" charset="0"/>
                <a:cs typeface="Times New Roman" panose="02020603050405020304" pitchFamily="18" charset="0"/>
              </a:rPr>
            </a:br>
            <a:r>
              <a:rPr lang="fr-FR" altLang="fr-FR" sz="1800" dirty="0" smtClean="0">
                <a:latin typeface="Times New Roman" panose="02020603050405020304" pitchFamily="18" charset="0"/>
                <a:cs typeface="Times New Roman" panose="02020603050405020304" pitchFamily="18" charset="0"/>
              </a:rPr>
              <a:t>Province :</a:t>
            </a:r>
            <a:r>
              <a:rPr lang="fr-FR" altLang="fr-FR" sz="1800" b="1" dirty="0" smtClean="0">
                <a:latin typeface="Times New Roman" panose="02020603050405020304" pitchFamily="18" charset="0"/>
                <a:cs typeface="Times New Roman" panose="02020603050405020304" pitchFamily="18" charset="0"/>
              </a:rPr>
              <a:t> </a:t>
            </a:r>
            <a:r>
              <a:rPr lang="fr-FR" altLang="fr-FR" sz="1800" b="1" dirty="0" err="1" smtClean="0">
                <a:latin typeface="Times New Roman" panose="02020603050405020304" pitchFamily="18" charset="0"/>
                <a:cs typeface="Times New Roman" panose="02020603050405020304" pitchFamily="18" charset="0"/>
              </a:rPr>
              <a:t>Taounate</a:t>
            </a:r>
            <a:endParaRPr lang="fr-FR" sz="1800" b="1" dirty="0">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86005748"/>
              </p:ext>
            </p:extLst>
          </p:nvPr>
        </p:nvGraphicFramePr>
        <p:xfrm>
          <a:off x="127593" y="1293090"/>
          <a:ext cx="11855299" cy="4576512"/>
        </p:xfrm>
        <a:graphic>
          <a:graphicData uri="http://schemas.openxmlformats.org/drawingml/2006/table">
            <a:tbl>
              <a:tblPr>
                <a:tableStyleId>{5C22544A-7EE6-4342-B048-85BDC9FD1C3A}</a:tableStyleId>
              </a:tblPr>
              <a:tblGrid>
                <a:gridCol w="923588">
                  <a:extLst>
                    <a:ext uri="{9D8B030D-6E8A-4147-A177-3AD203B41FA5}">
                      <a16:colId xmlns:a16="http://schemas.microsoft.com/office/drawing/2014/main" val="1407410990"/>
                    </a:ext>
                  </a:extLst>
                </a:gridCol>
                <a:gridCol w="1234819">
                  <a:extLst>
                    <a:ext uri="{9D8B030D-6E8A-4147-A177-3AD203B41FA5}">
                      <a16:colId xmlns:a16="http://schemas.microsoft.com/office/drawing/2014/main" val="606907041"/>
                    </a:ext>
                  </a:extLst>
                </a:gridCol>
                <a:gridCol w="861237">
                  <a:extLst>
                    <a:ext uri="{9D8B030D-6E8A-4147-A177-3AD203B41FA5}">
                      <a16:colId xmlns:a16="http://schemas.microsoft.com/office/drawing/2014/main" val="600644876"/>
                    </a:ext>
                  </a:extLst>
                </a:gridCol>
                <a:gridCol w="1137684">
                  <a:extLst>
                    <a:ext uri="{9D8B030D-6E8A-4147-A177-3AD203B41FA5}">
                      <a16:colId xmlns:a16="http://schemas.microsoft.com/office/drawing/2014/main" val="3167982538"/>
                    </a:ext>
                  </a:extLst>
                </a:gridCol>
                <a:gridCol w="1201479">
                  <a:extLst>
                    <a:ext uri="{9D8B030D-6E8A-4147-A177-3AD203B41FA5}">
                      <a16:colId xmlns:a16="http://schemas.microsoft.com/office/drawing/2014/main" val="2911655806"/>
                    </a:ext>
                  </a:extLst>
                </a:gridCol>
                <a:gridCol w="606056">
                  <a:extLst>
                    <a:ext uri="{9D8B030D-6E8A-4147-A177-3AD203B41FA5}">
                      <a16:colId xmlns:a16="http://schemas.microsoft.com/office/drawing/2014/main" val="886136401"/>
                    </a:ext>
                  </a:extLst>
                </a:gridCol>
                <a:gridCol w="701749">
                  <a:extLst>
                    <a:ext uri="{9D8B030D-6E8A-4147-A177-3AD203B41FA5}">
                      <a16:colId xmlns:a16="http://schemas.microsoft.com/office/drawing/2014/main" val="4137368942"/>
                    </a:ext>
                  </a:extLst>
                </a:gridCol>
                <a:gridCol w="627321">
                  <a:extLst>
                    <a:ext uri="{9D8B030D-6E8A-4147-A177-3AD203B41FA5}">
                      <a16:colId xmlns:a16="http://schemas.microsoft.com/office/drawing/2014/main" val="3265570683"/>
                    </a:ext>
                  </a:extLst>
                </a:gridCol>
                <a:gridCol w="974763">
                  <a:extLst>
                    <a:ext uri="{9D8B030D-6E8A-4147-A177-3AD203B41FA5}">
                      <a16:colId xmlns:a16="http://schemas.microsoft.com/office/drawing/2014/main" val="866522634"/>
                    </a:ext>
                  </a:extLst>
                </a:gridCol>
                <a:gridCol w="859452">
                  <a:extLst>
                    <a:ext uri="{9D8B030D-6E8A-4147-A177-3AD203B41FA5}">
                      <a16:colId xmlns:a16="http://schemas.microsoft.com/office/drawing/2014/main" val="1915491732"/>
                    </a:ext>
                  </a:extLst>
                </a:gridCol>
                <a:gridCol w="705519">
                  <a:extLst>
                    <a:ext uri="{9D8B030D-6E8A-4147-A177-3AD203B41FA5}">
                      <a16:colId xmlns:a16="http://schemas.microsoft.com/office/drawing/2014/main" val="1493380772"/>
                    </a:ext>
                  </a:extLst>
                </a:gridCol>
                <a:gridCol w="705519">
                  <a:extLst>
                    <a:ext uri="{9D8B030D-6E8A-4147-A177-3AD203B41FA5}">
                      <a16:colId xmlns:a16="http://schemas.microsoft.com/office/drawing/2014/main" val="2928916940"/>
                    </a:ext>
                  </a:extLst>
                </a:gridCol>
                <a:gridCol w="731174">
                  <a:extLst>
                    <a:ext uri="{9D8B030D-6E8A-4147-A177-3AD203B41FA5}">
                      <a16:colId xmlns:a16="http://schemas.microsoft.com/office/drawing/2014/main" val="2019513328"/>
                    </a:ext>
                  </a:extLst>
                </a:gridCol>
                <a:gridCol w="584939">
                  <a:extLst>
                    <a:ext uri="{9D8B030D-6E8A-4147-A177-3AD203B41FA5}">
                      <a16:colId xmlns:a16="http://schemas.microsoft.com/office/drawing/2014/main" val="852874161"/>
                    </a:ext>
                  </a:extLst>
                </a:gridCol>
              </a:tblGrid>
              <a:tr h="163518">
                <a:tc rowSpan="4">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Province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4">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Commune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4">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Année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4">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Pauvreté multidimensionnelle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3">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Décomposition du MPI par source de privation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hMerge="1">
                  <a:txBody>
                    <a:bodyPr/>
                    <a:lstStyle/>
                    <a:p>
                      <a:endParaRPr lang="fr-FR"/>
                    </a:p>
                  </a:txBody>
                  <a:tcPr/>
                </a:tc>
                <a:tc rowSpan="2" hMerge="1">
                  <a:txBody>
                    <a:bodyPr/>
                    <a:lstStyle/>
                    <a:p>
                      <a:endParaRPr lang="fr-FR"/>
                    </a:p>
                  </a:txBody>
                  <a:tcPr/>
                </a:tc>
                <a:tc rowSpan="2" gridSpan="4">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Décomposition de la dynamique du MPI, entre 2014 et 2024, par source de privation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988138320"/>
                  </a:ext>
                </a:extLst>
              </a:tr>
              <a:tr h="61319">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Indice de pauvreté multidimensionnelle</a:t>
                      </a:r>
                      <a:br>
                        <a:rPr lang="fr-FR" sz="900" b="1" i="0" u="none" strike="noStrike" kern="1200">
                          <a:solidFill>
                            <a:srgbClr val="000000"/>
                          </a:solidFill>
                          <a:effectLst/>
                          <a:latin typeface="Calibri" panose="020F0502020204030204" pitchFamily="34" charset="0"/>
                          <a:ea typeface="+mn-ea"/>
                          <a:cs typeface="+mn-cs"/>
                        </a:rPr>
                      </a:br>
                      <a:r>
                        <a:rPr lang="fr-FR" sz="900" b="1" i="0" u="none" strike="noStrike" kern="1200">
                          <a:solidFill>
                            <a:srgbClr val="000000"/>
                          </a:solidFill>
                          <a:effectLst/>
                          <a:latin typeface="Calibri" panose="020F0502020204030204" pitchFamily="34" charset="0"/>
                          <a:ea typeface="+mn-ea"/>
                          <a:cs typeface="+mn-cs"/>
                        </a:rPr>
                        <a:t>(MPI = H*A)</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Taux de pauvreté: Population en situation de pauvreté multidimensionnelle</a:t>
                      </a:r>
                      <a:br>
                        <a:rPr lang="fr-FR" sz="900" b="1" i="0" u="none" strike="noStrike" kern="1200" dirty="0">
                          <a:solidFill>
                            <a:srgbClr val="000000"/>
                          </a:solidFill>
                          <a:effectLst/>
                          <a:latin typeface="Calibri" panose="020F0502020204030204" pitchFamily="34" charset="0"/>
                          <a:ea typeface="+mn-ea"/>
                          <a:cs typeface="+mn-cs"/>
                        </a:rPr>
                      </a:br>
                      <a:r>
                        <a:rPr lang="fr-FR" sz="900" b="1" i="0" u="none" strike="noStrike" kern="1200" dirty="0">
                          <a:solidFill>
                            <a:srgbClr val="000000"/>
                          </a:solidFill>
                          <a:effectLst/>
                          <a:latin typeface="Calibri" panose="020F0502020204030204" pitchFamily="34" charset="0"/>
                          <a:ea typeface="+mn-ea"/>
                          <a:cs typeface="+mn-cs"/>
                        </a:rPr>
                        <a:t>(H)</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Intensité de la pauvreté </a:t>
                      </a:r>
                      <a:br>
                        <a:rPr lang="fr-FR" sz="900" b="1" i="0" u="none" strike="noStrike" kern="1200" dirty="0">
                          <a:solidFill>
                            <a:srgbClr val="000000"/>
                          </a:solidFill>
                          <a:effectLst/>
                          <a:latin typeface="Calibri" panose="020F0502020204030204" pitchFamily="34" charset="0"/>
                          <a:ea typeface="+mn-ea"/>
                          <a:cs typeface="+mn-cs"/>
                        </a:rPr>
                      </a:br>
                      <a:r>
                        <a:rPr lang="fr-FR" sz="900" b="1" i="0" u="none" strike="noStrike" kern="1200" dirty="0">
                          <a:solidFill>
                            <a:srgbClr val="000000"/>
                          </a:solidFill>
                          <a:effectLst/>
                          <a:latin typeface="Calibri" panose="020F0502020204030204" pitchFamily="34" charset="0"/>
                          <a:ea typeface="+mn-ea"/>
                          <a:cs typeface="+mn-cs"/>
                        </a:rPr>
                        <a:t>(A) </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Taux de vulnérabilité à la pauvreté </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456466898"/>
                  </a:ext>
                </a:extLst>
              </a:tr>
              <a:tr h="490554">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Santé </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Education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Conditions de vie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Variation du MPI **</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Santé </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Education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a:solidFill>
                            <a:srgbClr val="000000"/>
                          </a:solidFill>
                          <a:effectLst/>
                          <a:latin typeface="Calibri" panose="020F0502020204030204" pitchFamily="34" charset="0"/>
                          <a:ea typeface="+mn-ea"/>
                          <a:cs typeface="+mn-cs"/>
                        </a:rPr>
                        <a:t>Conditions de vie</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3453117659"/>
                  </a:ext>
                </a:extLst>
              </a:tr>
              <a:tr h="66088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(Valeur entre 0 et 1)</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 Population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 moyen de privations</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 Population</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3">
                  <a:txBody>
                    <a:bodyPr/>
                    <a:lstStyle/>
                    <a:p>
                      <a:pPr marL="0" algn="ctr" defTabSz="914400" rtl="0" eaLnBrk="1" fontAlgn="ctr" latinLnBrk="0" hangingPunct="1"/>
                      <a:r>
                        <a:rPr lang="fr-FR" sz="900" b="1" i="0" u="none" strike="noStrike" kern="1200" dirty="0" smtClean="0">
                          <a:solidFill>
                            <a:srgbClr val="000000"/>
                          </a:solidFill>
                          <a:effectLst/>
                          <a:latin typeface="Calibri" panose="020F0502020204030204" pitchFamily="34" charset="0"/>
                          <a:ea typeface="+mn-ea"/>
                          <a:cs typeface="+mn-cs"/>
                        </a:rPr>
                        <a:t>Contribution (en %) </a:t>
                      </a:r>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pPr marL="0" algn="ctr" defTabSz="914400" rtl="0" eaLnBrk="1" fontAlgn="ctr" latinLnBrk="0" hangingPunct="1"/>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pPr marL="0" algn="ctr" defTabSz="914400" rtl="0" eaLnBrk="1" fontAlgn="ctr" latinLnBrk="0" hangingPunct="1"/>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fr-FR" sz="900" b="1" i="0" u="none" strike="noStrike" kern="1200" dirty="0">
                          <a:solidFill>
                            <a:srgbClr val="000000"/>
                          </a:solidFill>
                          <a:effectLst/>
                          <a:latin typeface="Calibri" panose="020F0502020204030204" pitchFamily="34" charset="0"/>
                          <a:ea typeface="+mn-ea"/>
                          <a:cs typeface="+mn-cs"/>
                        </a:rPr>
                        <a:t>--- : Diminution et +++ : Augmentation et </a:t>
                      </a:r>
                      <a:r>
                        <a:rPr lang="fr-FR" sz="900" b="1" i="0" u="none" strike="noStrike" kern="1200" dirty="0" err="1">
                          <a:solidFill>
                            <a:srgbClr val="000000"/>
                          </a:solidFill>
                          <a:effectLst/>
                          <a:latin typeface="Calibri" panose="020F0502020204030204" pitchFamily="34" charset="0"/>
                          <a:ea typeface="+mn-ea"/>
                          <a:cs typeface="+mn-cs"/>
                        </a:rPr>
                        <a:t>Stag</a:t>
                      </a:r>
                      <a:r>
                        <a:rPr lang="fr-FR" sz="900" b="1" i="0" u="none" strike="noStrike" kern="1200" dirty="0">
                          <a:solidFill>
                            <a:srgbClr val="000000"/>
                          </a:solidFill>
                          <a:effectLst/>
                          <a:latin typeface="Calibri" panose="020F0502020204030204" pitchFamily="34" charset="0"/>
                          <a:ea typeface="+mn-ea"/>
                          <a:cs typeface="+mn-cs"/>
                        </a:rPr>
                        <a:t> : Stagnation et </a:t>
                      </a:r>
                      <a:r>
                        <a:rPr lang="fr-FR" sz="900" b="1" i="0" u="none" strike="noStrike" kern="1200" dirty="0" err="1">
                          <a:solidFill>
                            <a:srgbClr val="000000"/>
                          </a:solidFill>
                          <a:effectLst/>
                          <a:latin typeface="Calibri" panose="020F0502020204030204" pitchFamily="34" charset="0"/>
                          <a:ea typeface="+mn-ea"/>
                          <a:cs typeface="+mn-cs"/>
                        </a:rPr>
                        <a:t>nc</a:t>
                      </a:r>
                      <a:r>
                        <a:rPr lang="fr-FR" sz="900" b="1" i="0" u="none" strike="noStrike" kern="1200" dirty="0">
                          <a:solidFill>
                            <a:srgbClr val="000000"/>
                          </a:solidFill>
                          <a:effectLst/>
                          <a:latin typeface="Calibri" panose="020F0502020204030204" pitchFamily="34" charset="0"/>
                          <a:ea typeface="+mn-ea"/>
                          <a:cs typeface="+mn-cs"/>
                        </a:rPr>
                        <a:t> : Non concerné</a:t>
                      </a: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gridSpan="3">
                  <a:txBody>
                    <a:bodyPr/>
                    <a:lstStyle/>
                    <a:p>
                      <a:pPr marL="0" algn="ctr" defTabSz="914400" rtl="0" eaLnBrk="1" fontAlgn="ctr" latinLnBrk="0" hangingPunct="1"/>
                      <a:r>
                        <a:rPr lang="fr-FR" sz="900" b="1" i="0" u="none" strike="noStrike" kern="1200" dirty="0" smtClean="0">
                          <a:solidFill>
                            <a:srgbClr val="000000"/>
                          </a:solidFill>
                          <a:effectLst/>
                          <a:latin typeface="Calibri" panose="020F0502020204030204" pitchFamily="34" charset="0"/>
                          <a:ea typeface="+mn-ea"/>
                          <a:cs typeface="+mn-cs"/>
                        </a:rPr>
                        <a:t>Contribution (en %) </a:t>
                      </a:r>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pPr marL="0" algn="ctr" defTabSz="914400" rtl="0" eaLnBrk="1" fontAlgn="ctr" latinLnBrk="0" hangingPunct="1"/>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pPr marL="0" algn="ctr" defTabSz="914400" rtl="0" eaLnBrk="1" fontAlgn="ctr" latinLnBrk="0" hangingPunct="1"/>
                      <a:endParaRPr lang="fr-FR" sz="900" b="1" i="0" u="none" strike="noStrike" kern="1200" dirty="0">
                        <a:solidFill>
                          <a:srgbClr val="000000"/>
                        </a:solidFill>
                        <a:effectLst/>
                        <a:latin typeface="Calibri" panose="020F0502020204030204" pitchFamily="34" charset="0"/>
                        <a:ea typeface="+mn-ea"/>
                        <a:cs typeface="+mn-cs"/>
                      </a:endParaRPr>
                    </a:p>
                  </a:txBody>
                  <a:tcPr marL="6813" marR="6813" marT="68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44167438"/>
                  </a:ext>
                </a:extLst>
              </a:tr>
              <a:tr h="163518">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Taounate</a:t>
                      </a:r>
                      <a:endParaRPr lang="fr-FR" sz="800" b="1" i="0" u="none" strike="noStrike" kern="1200" dirty="0">
                        <a:solidFill>
                          <a:srgbClr val="000000"/>
                        </a:solidFill>
                        <a:effectLst/>
                        <a:latin typeface="Calibri" panose="020F0502020204030204" pitchFamily="34" charset="0"/>
                        <a:ea typeface="+mn-ea"/>
                        <a:cs typeface="+mn-cs"/>
                      </a:endParaRP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a:solidFill>
                            <a:srgbClr val="000000"/>
                          </a:solidFill>
                          <a:effectLst/>
                          <a:latin typeface="Calibri" panose="020F0502020204030204" pitchFamily="34" charset="0"/>
                          <a:ea typeface="+mn-ea"/>
                          <a:cs typeface="+mn-cs"/>
                        </a:rPr>
                        <a:t>Ain </a:t>
                      </a:r>
                      <a:r>
                        <a:rPr lang="fr-FR" sz="800" b="1" i="0" u="none" strike="noStrike" kern="1200" dirty="0" err="1">
                          <a:solidFill>
                            <a:srgbClr val="000000"/>
                          </a:solidFill>
                          <a:effectLst/>
                          <a:latin typeface="Calibri" panose="020F0502020204030204" pitchFamily="34" charset="0"/>
                          <a:ea typeface="+mn-ea"/>
                          <a:cs typeface="+mn-cs"/>
                        </a:rPr>
                        <a:t>Maatouf</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0,103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25,4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40,6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32,8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32,2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11,5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61,4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27,1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260966"/>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a:solidFill>
                            <a:srgbClr val="000000"/>
                          </a:solidFill>
                          <a:effectLst/>
                          <a:latin typeface="Calibri" panose="020F0502020204030204" pitchFamily="34" charset="0"/>
                          <a:ea typeface="+mn-ea"/>
                          <a:cs typeface="+mn-cs"/>
                        </a:rPr>
                        <a:t>Ain </a:t>
                      </a:r>
                      <a:r>
                        <a:rPr lang="fr-FR" sz="800" b="1" i="0" u="none" strike="noStrike" kern="1200" dirty="0" err="1">
                          <a:solidFill>
                            <a:srgbClr val="000000"/>
                          </a:solidFill>
                          <a:effectLst/>
                          <a:latin typeface="Calibri" panose="020F0502020204030204" pitchFamily="34" charset="0"/>
                          <a:ea typeface="+mn-ea"/>
                          <a:cs typeface="+mn-cs"/>
                        </a:rPr>
                        <a:t>Maatouf</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0,148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30,8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26,4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32,6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225262"/>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a:solidFill>
                            <a:srgbClr val="000000"/>
                          </a:solidFill>
                          <a:effectLst/>
                          <a:latin typeface="Calibri" panose="020F0502020204030204" pitchFamily="34" charset="0"/>
                          <a:ea typeface="+mn-ea"/>
                          <a:cs typeface="+mn-cs"/>
                        </a:rPr>
                        <a:t>Ain Aicha</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0,076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18,9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27,5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51,2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51,7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6174158"/>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a:solidFill>
                            <a:srgbClr val="000000"/>
                          </a:solidFill>
                          <a:effectLst/>
                          <a:latin typeface="Calibri" panose="020F0502020204030204" pitchFamily="34" charset="0"/>
                          <a:ea typeface="+mn-ea"/>
                          <a:cs typeface="+mn-cs"/>
                        </a:rPr>
                        <a:t>Ain Aicha</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0,139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33,5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21,2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17,4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46,2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36,4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1146077"/>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Oulad Daoud</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0,075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17,8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27,4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48,1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24,5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7,7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50,4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4017283"/>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Oulad</a:t>
                      </a:r>
                      <a:r>
                        <a:rPr lang="fr-FR" sz="800" b="1" i="0" u="none" strike="noStrike" kern="1200" dirty="0">
                          <a:solidFill>
                            <a:srgbClr val="000000"/>
                          </a:solidFill>
                          <a:effectLst/>
                          <a:latin typeface="Calibri" panose="020F0502020204030204" pitchFamily="34" charset="0"/>
                          <a:ea typeface="+mn-ea"/>
                          <a:cs typeface="+mn-cs"/>
                        </a:rPr>
                        <a:t> Daoud</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0,162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16,9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44,8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38,3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073552"/>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Bouarouss</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0,118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28,8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40,9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25,6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38,3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38,2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0,9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64,4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620405"/>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Bouarouss</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0,195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45,4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14,5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48,6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36,8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046732"/>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Ain Legdah</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0,117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27,2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26,1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27,8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32,7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-165,4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398,5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-133,1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90833"/>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Ain Legdah</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0,121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28,7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30,6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20,5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52,9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26,5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760391"/>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Oulad Ayyad</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0,030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7,6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17,9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35,6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45,5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18,9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16,3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70,7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13,0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573155"/>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Oulad Ayyad</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0,045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11,2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22,9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29,3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53,7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17,0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995984"/>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Messassa</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0,070</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17,9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39,3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29,9</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30,1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44,6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25,3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10,1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51,5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38,4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0491"/>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Messassa</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0,165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38,8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33,7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18,6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48,6</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32,8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0992453"/>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Outabouabane</a:t>
                      </a: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2024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0,077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18,7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30,7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31,5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45,3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23,2</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-9,8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68,3</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41,5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2289575"/>
                  </a:ext>
                </a:extLst>
              </a:tr>
              <a:tr h="163518">
                <a:tc>
                  <a:txBody>
                    <a:bodyPr/>
                    <a:lstStyle/>
                    <a:p>
                      <a:pPr marL="0" algn="l" defTabSz="914400" rtl="0" eaLnBrk="1" fontAlgn="ctr" latinLnBrk="0" hangingPunct="1"/>
                      <a:r>
                        <a:rPr lang="fr-FR" sz="800" b="1" i="0" u="none" strike="noStrike" kern="1200">
                          <a:solidFill>
                            <a:srgbClr val="000000"/>
                          </a:solidFill>
                          <a:effectLst/>
                          <a:latin typeface="Calibri" panose="020F0502020204030204" pitchFamily="34" charset="0"/>
                          <a:ea typeface="+mn-ea"/>
                          <a:cs typeface="+mn-cs"/>
                        </a:rPr>
                        <a:t>Taounate</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fr-FR" sz="800" b="1" i="0" u="none" strike="noStrike" kern="1200" dirty="0" err="1">
                          <a:solidFill>
                            <a:srgbClr val="000000"/>
                          </a:solidFill>
                          <a:effectLst/>
                          <a:latin typeface="Calibri" panose="020F0502020204030204" pitchFamily="34" charset="0"/>
                          <a:ea typeface="+mn-ea"/>
                          <a:cs typeface="+mn-cs"/>
                        </a:rPr>
                        <a:t>Outabouabane</a:t>
                      </a:r>
                      <a:endParaRPr lang="fr-FR" sz="800" b="1" i="0" u="none" strike="noStrike" kern="1200" dirty="0">
                        <a:solidFill>
                          <a:srgbClr val="000000"/>
                        </a:solidFill>
                        <a:effectLst/>
                        <a:latin typeface="Calibri" panose="020F0502020204030204" pitchFamily="34" charset="0"/>
                        <a:ea typeface="+mn-ea"/>
                        <a:cs typeface="+mn-cs"/>
                      </a:endParaRPr>
                    </a:p>
                  </a:txBody>
                  <a:tcPr marL="327036"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2014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0,121</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28,4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42,7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34,4</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16,5</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53,7</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29,8</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b="0" i="0" u="none" strike="noStrike" kern="1200" dirty="0">
                          <a:solidFill>
                            <a:srgbClr val="000000"/>
                          </a:solidFill>
                          <a:effectLst/>
                          <a:latin typeface="Arial" panose="020B0604020202020204" pitchFamily="34" charset="0"/>
                          <a:ea typeface="+mn-ea"/>
                          <a:cs typeface="+mn-cs"/>
                        </a:rPr>
                        <a:t> </a:t>
                      </a:r>
                    </a:p>
                  </a:txBody>
                  <a:tcPr marL="6813" marR="6813" marT="68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292292"/>
                  </a:ext>
                </a:extLst>
              </a:tr>
            </a:tbl>
          </a:graphicData>
        </a:graphic>
      </p:graphicFrame>
    </p:spTree>
    <p:extLst>
      <p:ext uri="{BB962C8B-B14F-4D97-AF65-F5344CB8AC3E}">
        <p14:creationId xmlns:p14="http://schemas.microsoft.com/office/powerpoint/2010/main" val="19550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95930" y="791025"/>
            <a:ext cx="4659372" cy="504677"/>
          </a:xfrm>
        </p:spPr>
        <p:txBody>
          <a:bodyPr>
            <a:noAutofit/>
          </a:bodyPr>
          <a:lstStyle/>
          <a:p>
            <a:r>
              <a:rPr lang="fr-FR" sz="1800" b="1" dirty="0" smtClean="0">
                <a:latin typeface="Times New Roman" panose="02020603050405020304" pitchFamily="18" charset="0"/>
                <a:cs typeface="Times New Roman" panose="02020603050405020304" pitchFamily="18" charset="0"/>
              </a:rPr>
              <a:t>Taux de pauvreté </a:t>
            </a:r>
            <a:r>
              <a:rPr lang="fr-FR" sz="1800" b="1" dirty="0">
                <a:latin typeface="Times New Roman" panose="02020603050405020304" pitchFamily="18" charset="0"/>
                <a:cs typeface="Times New Roman" panose="02020603050405020304" pitchFamily="18" charset="0"/>
              </a:rPr>
              <a:t>multidimensionnelle </a:t>
            </a:r>
            <a:r>
              <a:rPr lang="fr-FR" sz="1800" b="0" dirty="0">
                <a:latin typeface="Times New Roman" panose="02020603050405020304" pitchFamily="18" charset="0"/>
                <a:cs typeface="Times New Roman" panose="02020603050405020304" pitchFamily="18" charset="0"/>
              </a:rPr>
              <a:t>(en%) </a:t>
            </a:r>
          </a:p>
        </p:txBody>
      </p:sp>
      <p:graphicFrame>
        <p:nvGraphicFramePr>
          <p:cNvPr id="6" name="Content Placeholder 5">
            <a:extLst>
              <a:ext uri="{FF2B5EF4-FFF2-40B4-BE49-F238E27FC236}">
                <a16:creationId xmlns:a16="http://schemas.microsoft.com/office/drawing/2014/main" id="{F1EFC14D-9EA6-44FE-AF1E-AF17457721C7}"/>
              </a:ext>
            </a:extLst>
          </p:cNvPr>
          <p:cNvGraphicFramePr>
            <a:graphicFrameLocks noGrp="1"/>
          </p:cNvGraphicFramePr>
          <p:nvPr>
            <p:ph idx="1"/>
            <p:extLst>
              <p:ext uri="{D42A27DB-BD31-4B8C-83A1-F6EECF244321}">
                <p14:modId xmlns:p14="http://schemas.microsoft.com/office/powerpoint/2010/main" val="1059895529"/>
              </p:ext>
            </p:extLst>
          </p:nvPr>
        </p:nvGraphicFramePr>
        <p:xfrm>
          <a:off x="7195930" y="1541720"/>
          <a:ext cx="4797287" cy="4527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half" idx="2"/>
          </p:nvPr>
        </p:nvSpPr>
        <p:spPr>
          <a:xfrm>
            <a:off x="76773" y="751703"/>
            <a:ext cx="6880618" cy="5846045"/>
          </a:xfrm>
        </p:spPr>
        <p:txBody>
          <a:bodyPr>
            <a:normAutofit/>
          </a:bodyPr>
          <a:lstStyle/>
          <a:p>
            <a:pPr algn="just"/>
            <a:r>
              <a:rPr lang="fr-FR" sz="1800" b="1" dirty="0">
                <a:solidFill>
                  <a:srgbClr val="C00000"/>
                </a:solidFill>
                <a:latin typeface="Times New Roman" panose="02020603050405020304" pitchFamily="18" charset="0"/>
                <a:cs typeface="Times New Roman" panose="02020603050405020304" pitchFamily="18" charset="0"/>
              </a:rPr>
              <a:t>Au </a:t>
            </a:r>
            <a:r>
              <a:rPr lang="fr-FR" sz="1800" b="1" dirty="0" smtClean="0">
                <a:solidFill>
                  <a:srgbClr val="C00000"/>
                </a:solidFill>
                <a:latin typeface="Times New Roman" panose="02020603050405020304" pitchFamily="18" charset="0"/>
                <a:cs typeface="Times New Roman" panose="02020603050405020304" pitchFamily="18" charset="0"/>
              </a:rPr>
              <a:t>niveau national</a:t>
            </a:r>
          </a:p>
          <a:p>
            <a:pPr algn="just"/>
            <a:endParaRPr lang="fr-FR" sz="1800" b="1" dirty="0" smtClean="0">
              <a:solidFill>
                <a:srgbClr val="C00000"/>
              </a:solidFill>
              <a:latin typeface="Times New Roman" panose="02020603050405020304" pitchFamily="18" charset="0"/>
              <a:cs typeface="Times New Roman" panose="02020603050405020304" pitchFamily="18" charset="0"/>
            </a:endParaRPr>
          </a:p>
          <a:p>
            <a:pPr indent="19050" algn="just">
              <a:buFont typeface="Wingdings" panose="05000000000000000000" pitchFamily="2" charset="2"/>
              <a:buChar char="Ø"/>
            </a:pPr>
            <a:r>
              <a:rPr lang="fr-FR" sz="1800" b="1" dirty="0" smtClean="0">
                <a:solidFill>
                  <a:schemeClr val="tx1"/>
                </a:solidFill>
                <a:latin typeface="Times New Roman" panose="02020603050405020304" pitchFamily="18" charset="0"/>
                <a:cs typeface="Times New Roman" panose="02020603050405020304" pitchFamily="18" charset="0"/>
              </a:rPr>
              <a:t>Enregistrant </a:t>
            </a:r>
            <a:r>
              <a:rPr lang="fr-FR" sz="1800" b="1" dirty="0">
                <a:solidFill>
                  <a:schemeClr val="tx1"/>
                </a:solidFill>
                <a:latin typeface="Times New Roman" panose="02020603050405020304" pitchFamily="18" charset="0"/>
                <a:cs typeface="Times New Roman" panose="02020603050405020304" pitchFamily="18" charset="0"/>
              </a:rPr>
              <a:t>une diminution moyenne annuelle de </a:t>
            </a:r>
            <a:r>
              <a:rPr lang="fr-FR" sz="1800" b="1" dirty="0" smtClean="0">
                <a:solidFill>
                  <a:schemeClr val="tx1"/>
                </a:solidFill>
                <a:latin typeface="Times New Roman" panose="02020603050405020304" pitchFamily="18" charset="0"/>
                <a:cs typeface="Times New Roman" panose="02020603050405020304" pitchFamily="18" charset="0"/>
              </a:rPr>
              <a:t>4,9%, </a:t>
            </a:r>
            <a:r>
              <a:rPr lang="fr-FR" sz="1800" b="1" dirty="0">
                <a:solidFill>
                  <a:schemeClr val="tx1"/>
                </a:solidFill>
                <a:latin typeface="Times New Roman" panose="02020603050405020304" pitchFamily="18" charset="0"/>
                <a:cs typeface="Times New Roman" panose="02020603050405020304" pitchFamily="18" charset="0"/>
              </a:rPr>
              <a:t>la population en situation de pauvreté multidimensionnelle est passée de 4,0 millions d’individus en 2014 à 2,5 millions en 2024, traduisant une réduction significative de l’incidence du phénomène au cours de la dernière </a:t>
            </a:r>
            <a:r>
              <a:rPr lang="fr-FR" sz="1800" b="1" dirty="0" smtClean="0">
                <a:solidFill>
                  <a:schemeClr val="tx1"/>
                </a:solidFill>
                <a:latin typeface="Times New Roman" panose="02020603050405020304" pitchFamily="18" charset="0"/>
                <a:cs typeface="Times New Roman" panose="02020603050405020304" pitchFamily="18" charset="0"/>
              </a:rPr>
              <a:t>décennie.</a:t>
            </a:r>
          </a:p>
          <a:p>
            <a:pPr indent="19050" algn="just">
              <a:buFont typeface="Wingdings" panose="05000000000000000000" pitchFamily="2" charset="2"/>
              <a:buChar char="Ø"/>
            </a:pPr>
            <a:endParaRPr lang="fr-FR" sz="1800" b="1" dirty="0">
              <a:solidFill>
                <a:schemeClr val="tx1"/>
              </a:solidFill>
              <a:latin typeface="Times New Roman" panose="02020603050405020304" pitchFamily="18" charset="0"/>
              <a:cs typeface="Times New Roman" panose="02020603050405020304" pitchFamily="18" charset="0"/>
            </a:endParaRPr>
          </a:p>
          <a:p>
            <a:pPr indent="19050" algn="just">
              <a:buFont typeface="Wingdings" panose="05000000000000000000" pitchFamily="2" charset="2"/>
              <a:buChar char="Ø"/>
            </a:pPr>
            <a:r>
              <a:rPr lang="fr-FR" sz="1800" b="1" dirty="0" smtClean="0">
                <a:solidFill>
                  <a:schemeClr val="tx1"/>
                </a:solidFill>
                <a:latin typeface="Times New Roman" panose="02020603050405020304" pitchFamily="18" charset="0"/>
                <a:cs typeface="Times New Roman" panose="02020603050405020304" pitchFamily="18" charset="0"/>
              </a:rPr>
              <a:t>Sur cette période, le taux de pauvreté est, ainsi, passé </a:t>
            </a:r>
            <a:r>
              <a:rPr lang="fr-FR" sz="1800" b="1" dirty="0">
                <a:solidFill>
                  <a:schemeClr val="tx1"/>
                </a:solidFill>
                <a:latin typeface="Times New Roman" panose="02020603050405020304" pitchFamily="18" charset="0"/>
                <a:cs typeface="Times New Roman" panose="02020603050405020304" pitchFamily="18" charset="0"/>
              </a:rPr>
              <a:t>de </a:t>
            </a:r>
            <a:r>
              <a:rPr lang="fr-FR" sz="1800" b="1" dirty="0" smtClean="0">
                <a:solidFill>
                  <a:schemeClr val="tx1"/>
                </a:solidFill>
                <a:latin typeface="Times New Roman" panose="02020603050405020304" pitchFamily="18" charset="0"/>
                <a:cs typeface="Times New Roman" panose="02020603050405020304" pitchFamily="18" charset="0"/>
              </a:rPr>
              <a:t>11,9% </a:t>
            </a:r>
            <a:r>
              <a:rPr lang="fr-FR" sz="1800" b="1" dirty="0">
                <a:solidFill>
                  <a:schemeClr val="tx1"/>
                </a:solidFill>
                <a:latin typeface="Times New Roman" panose="02020603050405020304" pitchFamily="18" charset="0"/>
                <a:cs typeface="Times New Roman" panose="02020603050405020304" pitchFamily="18" charset="0"/>
              </a:rPr>
              <a:t>à </a:t>
            </a:r>
            <a:r>
              <a:rPr lang="fr-FR" sz="1800" b="1" dirty="0" smtClean="0">
                <a:solidFill>
                  <a:schemeClr val="tx1"/>
                </a:solidFill>
                <a:latin typeface="Times New Roman" panose="02020603050405020304" pitchFamily="18" charset="0"/>
                <a:cs typeface="Times New Roman" panose="02020603050405020304" pitchFamily="18" charset="0"/>
              </a:rPr>
              <a:t>6,8% à </a:t>
            </a:r>
            <a:r>
              <a:rPr lang="fr-FR" sz="1800" b="1" dirty="0">
                <a:solidFill>
                  <a:schemeClr val="tx1"/>
                </a:solidFill>
                <a:latin typeface="Times New Roman" panose="02020603050405020304" pitchFamily="18" charset="0"/>
                <a:cs typeface="Times New Roman" panose="02020603050405020304" pitchFamily="18" charset="0"/>
              </a:rPr>
              <a:t>l’échelle nationale, de </a:t>
            </a:r>
            <a:r>
              <a:rPr lang="fr-FR" sz="1800" b="1" dirty="0" smtClean="0">
                <a:solidFill>
                  <a:schemeClr val="tx1"/>
                </a:solidFill>
                <a:latin typeface="Times New Roman" panose="02020603050405020304" pitchFamily="18" charset="0"/>
                <a:cs typeface="Times New Roman" panose="02020603050405020304" pitchFamily="18" charset="0"/>
              </a:rPr>
              <a:t>4,1</a:t>
            </a:r>
            <a:r>
              <a:rPr lang="fr-FR" sz="1800" b="1" dirty="0">
                <a:solidFill>
                  <a:schemeClr val="tx1"/>
                </a:solidFill>
                <a:latin typeface="Times New Roman" panose="02020603050405020304" pitchFamily="18" charset="0"/>
                <a:cs typeface="Times New Roman" panose="02020603050405020304" pitchFamily="18" charset="0"/>
              </a:rPr>
              <a:t>% à </a:t>
            </a:r>
            <a:r>
              <a:rPr lang="fr-FR" sz="1800" b="1" dirty="0" smtClean="0">
                <a:solidFill>
                  <a:schemeClr val="tx1"/>
                </a:solidFill>
                <a:latin typeface="Times New Roman" panose="02020603050405020304" pitchFamily="18" charset="0"/>
                <a:cs typeface="Times New Roman" panose="02020603050405020304" pitchFamily="18" charset="0"/>
              </a:rPr>
              <a:t>3,0</a:t>
            </a:r>
            <a:r>
              <a:rPr lang="fr-FR" sz="1800" b="1" dirty="0">
                <a:solidFill>
                  <a:schemeClr val="tx1"/>
                </a:solidFill>
                <a:latin typeface="Times New Roman" panose="02020603050405020304" pitchFamily="18" charset="0"/>
                <a:cs typeface="Times New Roman" panose="02020603050405020304" pitchFamily="18" charset="0"/>
              </a:rPr>
              <a:t>% en milieu urbain, et de </a:t>
            </a:r>
            <a:r>
              <a:rPr lang="fr-FR" sz="1800" b="1" dirty="0" smtClean="0">
                <a:solidFill>
                  <a:schemeClr val="tx1"/>
                </a:solidFill>
                <a:latin typeface="Times New Roman" panose="02020603050405020304" pitchFamily="18" charset="0"/>
                <a:cs typeface="Times New Roman" panose="02020603050405020304" pitchFamily="18" charset="0"/>
              </a:rPr>
              <a:t>23,6</a:t>
            </a:r>
            <a:r>
              <a:rPr lang="fr-FR" sz="1800" b="1" dirty="0">
                <a:solidFill>
                  <a:schemeClr val="tx1"/>
                </a:solidFill>
                <a:latin typeface="Times New Roman" panose="02020603050405020304" pitchFamily="18" charset="0"/>
                <a:cs typeface="Times New Roman" panose="02020603050405020304" pitchFamily="18" charset="0"/>
              </a:rPr>
              <a:t>% à </a:t>
            </a:r>
            <a:r>
              <a:rPr lang="fr-FR" sz="1800" b="1" dirty="0" smtClean="0">
                <a:solidFill>
                  <a:schemeClr val="tx1"/>
                </a:solidFill>
                <a:latin typeface="Times New Roman" panose="02020603050405020304" pitchFamily="18" charset="0"/>
                <a:cs typeface="Times New Roman" panose="02020603050405020304" pitchFamily="18" charset="0"/>
              </a:rPr>
              <a:t>13,1% </a:t>
            </a:r>
            <a:r>
              <a:rPr lang="fr-FR" sz="1800" b="1" dirty="0">
                <a:solidFill>
                  <a:schemeClr val="tx1"/>
                </a:solidFill>
                <a:latin typeface="Times New Roman" panose="02020603050405020304" pitchFamily="18" charset="0"/>
                <a:cs typeface="Times New Roman" panose="02020603050405020304" pitchFamily="18" charset="0"/>
              </a:rPr>
              <a:t>en milieu </a:t>
            </a:r>
            <a:r>
              <a:rPr lang="fr-FR" sz="1800" b="1" dirty="0" smtClean="0">
                <a:solidFill>
                  <a:schemeClr val="tx1"/>
                </a:solidFill>
                <a:latin typeface="Times New Roman" panose="02020603050405020304" pitchFamily="18" charset="0"/>
                <a:cs typeface="Times New Roman" panose="02020603050405020304" pitchFamily="18" charset="0"/>
              </a:rPr>
              <a:t>rural.</a:t>
            </a:r>
          </a:p>
          <a:p>
            <a:pPr indent="19050" algn="just">
              <a:buFont typeface="Wingdings" panose="05000000000000000000" pitchFamily="2" charset="2"/>
              <a:buChar char="Ø"/>
            </a:pPr>
            <a:endParaRPr lang="fr-FR" sz="1800" b="1" dirty="0">
              <a:solidFill>
                <a:schemeClr val="tx1"/>
              </a:solidFill>
              <a:latin typeface="Times New Roman" panose="02020603050405020304" pitchFamily="18" charset="0"/>
              <a:cs typeface="Times New Roman" panose="02020603050405020304" pitchFamily="18" charset="0"/>
            </a:endParaRPr>
          </a:p>
          <a:p>
            <a:pPr indent="19050" algn="just">
              <a:buFont typeface="Wingdings" panose="05000000000000000000" pitchFamily="2" charset="2"/>
              <a:buChar char="Ø"/>
            </a:pPr>
            <a:r>
              <a:rPr lang="fr-FR" sz="1800" b="1" dirty="0" smtClean="0">
                <a:solidFill>
                  <a:schemeClr val="tx1"/>
                </a:solidFill>
                <a:latin typeface="Times New Roman" panose="02020603050405020304" pitchFamily="18" charset="0"/>
                <a:cs typeface="Times New Roman" panose="02020603050405020304" pitchFamily="18" charset="0"/>
              </a:rPr>
              <a:t>La </a:t>
            </a:r>
            <a:r>
              <a:rPr lang="fr-FR" sz="1800" b="1" dirty="0">
                <a:solidFill>
                  <a:schemeClr val="tx1"/>
                </a:solidFill>
                <a:latin typeface="Times New Roman" panose="02020603050405020304" pitchFamily="18" charset="0"/>
                <a:cs typeface="Times New Roman" panose="02020603050405020304" pitchFamily="18" charset="0"/>
              </a:rPr>
              <a:t>pauvreté multidimensionnelle demeure principalement un phénomène </a:t>
            </a:r>
            <a:r>
              <a:rPr lang="fr-FR" sz="1800" b="1" dirty="0" smtClean="0">
                <a:solidFill>
                  <a:schemeClr val="tx1"/>
                </a:solidFill>
                <a:latin typeface="Times New Roman" panose="02020603050405020304" pitchFamily="18" charset="0"/>
                <a:cs typeface="Times New Roman" panose="02020603050405020304" pitchFamily="18" charset="0"/>
              </a:rPr>
              <a:t>rural : en 2024</a:t>
            </a:r>
            <a:r>
              <a:rPr lang="fr-FR" sz="1800" b="1" dirty="0">
                <a:solidFill>
                  <a:schemeClr val="tx1"/>
                </a:solidFill>
                <a:latin typeface="Times New Roman" panose="02020603050405020304" pitchFamily="18" charset="0"/>
                <a:cs typeface="Times New Roman" panose="02020603050405020304" pitchFamily="18" charset="0"/>
              </a:rPr>
              <a:t>, </a:t>
            </a:r>
            <a:r>
              <a:rPr lang="fr-FR" sz="1800" b="1" dirty="0" smtClean="0">
                <a:solidFill>
                  <a:schemeClr val="tx1"/>
                </a:solidFill>
                <a:latin typeface="Times New Roman" panose="02020603050405020304" pitchFamily="18" charset="0"/>
                <a:cs typeface="Times New Roman" panose="02020603050405020304" pitchFamily="18" charset="0"/>
              </a:rPr>
              <a:t>72,1% </a:t>
            </a:r>
            <a:r>
              <a:rPr lang="fr-FR" sz="1800" b="1" dirty="0">
                <a:solidFill>
                  <a:schemeClr val="tx1"/>
                </a:solidFill>
                <a:latin typeface="Times New Roman" panose="02020603050405020304" pitchFamily="18" charset="0"/>
                <a:cs typeface="Times New Roman" panose="02020603050405020304" pitchFamily="18" charset="0"/>
              </a:rPr>
              <a:t>des personnes </a:t>
            </a:r>
            <a:r>
              <a:rPr lang="fr-FR" sz="1800" b="1" dirty="0" err="1">
                <a:solidFill>
                  <a:schemeClr val="tx1"/>
                </a:solidFill>
                <a:latin typeface="Times New Roman" panose="02020603050405020304" pitchFamily="18" charset="0"/>
                <a:cs typeface="Times New Roman" panose="02020603050405020304" pitchFamily="18" charset="0"/>
              </a:rPr>
              <a:t>multidimensionnellement</a:t>
            </a:r>
            <a:r>
              <a:rPr lang="fr-FR" sz="1800" b="1" dirty="0">
                <a:solidFill>
                  <a:schemeClr val="tx1"/>
                </a:solidFill>
                <a:latin typeface="Times New Roman" panose="02020603050405020304" pitchFamily="18" charset="0"/>
                <a:cs typeface="Times New Roman" panose="02020603050405020304" pitchFamily="18" charset="0"/>
              </a:rPr>
              <a:t> pauvres vivent dans le milieu rural contre </a:t>
            </a:r>
            <a:r>
              <a:rPr lang="fr-FR" sz="1800" b="1" dirty="0" smtClean="0">
                <a:solidFill>
                  <a:schemeClr val="tx1"/>
                </a:solidFill>
                <a:latin typeface="Times New Roman" panose="02020603050405020304" pitchFamily="18" charset="0"/>
                <a:cs typeface="Times New Roman" panose="02020603050405020304" pitchFamily="18" charset="0"/>
              </a:rPr>
              <a:t>79,0</a:t>
            </a:r>
            <a:r>
              <a:rPr lang="fr-FR" sz="1800" b="1" dirty="0">
                <a:solidFill>
                  <a:schemeClr val="tx1"/>
                </a:solidFill>
                <a:latin typeface="Times New Roman" panose="02020603050405020304" pitchFamily="18" charset="0"/>
                <a:cs typeface="Times New Roman" panose="02020603050405020304" pitchFamily="18" charset="0"/>
              </a:rPr>
              <a:t>% en </a:t>
            </a:r>
            <a:r>
              <a:rPr lang="fr-FR" sz="1800" b="1" dirty="0" smtClean="0">
                <a:solidFill>
                  <a:schemeClr val="tx1"/>
                </a:solidFill>
                <a:latin typeface="Times New Roman" panose="02020603050405020304" pitchFamily="18" charset="0"/>
                <a:cs typeface="Times New Roman" panose="02020603050405020304" pitchFamily="18" charset="0"/>
              </a:rPr>
              <a:t>2014</a:t>
            </a:r>
            <a:r>
              <a:rPr lang="fr-FR" sz="1800" b="1" dirty="0">
                <a:solidFill>
                  <a:schemeClr val="tx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endParaRPr lang="fr-FR" sz="1800" b="1" dirty="0">
              <a:solidFill>
                <a:schemeClr val="tx1"/>
              </a:solidFill>
              <a:latin typeface="Times New Roman" panose="02020603050405020304" pitchFamily="18" charset="0"/>
              <a:cs typeface="Times New Roman" panose="02020603050405020304" pitchFamily="18" charset="0"/>
            </a:endParaRPr>
          </a:p>
          <a:p>
            <a:pPr algn="just"/>
            <a:endParaRPr lang="fr-FR" sz="1800" b="1" dirty="0">
              <a:solidFill>
                <a:schemeClr val="tx1"/>
              </a:solidFill>
              <a:latin typeface="Times New Roman" panose="02020603050405020304" pitchFamily="18" charset="0"/>
              <a:cs typeface="Times New Roman" panose="02020603050405020304" pitchFamily="18" charset="0"/>
            </a:endParaRPr>
          </a:p>
          <a:p>
            <a:endParaRPr lang="fr-FR" sz="1100" b="1" dirty="0"/>
          </a:p>
        </p:txBody>
      </p:sp>
    </p:spTree>
    <p:extLst>
      <p:ext uri="{BB962C8B-B14F-4D97-AF65-F5344CB8AC3E}">
        <p14:creationId xmlns:p14="http://schemas.microsoft.com/office/powerpoint/2010/main" val="420536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hcp_model">
  <a:themeElements>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lnDef>
  </a:objectDefaults>
  <a:extraClrSchemeLst>
    <a:extraClrScheme>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EC34E24-E662-4AB6-BA68-00FA7A3B0350}" vid="{D7B19143-DE6B-4E13-9EF2-D7DD224B7DB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Presentation1</Template>
  <TotalTime>5777</TotalTime>
  <Words>2345</Words>
  <Application>Microsoft Office PowerPoint</Application>
  <PresentationFormat>Grand écran</PresentationFormat>
  <Paragraphs>408</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Arial</vt:lpstr>
      <vt:lpstr>Calibri</vt:lpstr>
      <vt:lpstr>Calibri Light</vt:lpstr>
      <vt:lpstr>Century Gothic</vt:lpstr>
      <vt:lpstr>Edwardian Script ITC</vt:lpstr>
      <vt:lpstr>Times New Roman</vt:lpstr>
      <vt:lpstr>Wingdings</vt:lpstr>
      <vt:lpstr>hcp_model</vt:lpstr>
      <vt:lpstr>Thème Office</vt:lpstr>
      <vt:lpstr>Pauvreté multidimensionnelle et disparités territoriales : vers un système de suivi spatial du bien-être au Maroc</vt:lpstr>
      <vt:lpstr>Contexte</vt:lpstr>
      <vt:lpstr>Consistance et objectifs de la cartographie de la pauvreté multidimensionnelle </vt:lpstr>
      <vt:lpstr>Méthodologie de la cartographie de la pauvreté multidimensionnelle</vt:lpstr>
      <vt:lpstr>Dimensions, composantes, indicateurs de privation, seuils et pondérations de l’IPM </vt:lpstr>
      <vt:lpstr>Présentation PowerPoint</vt:lpstr>
      <vt:lpstr>Quelques principaux résultats  </vt:lpstr>
      <vt:lpstr>Extrait de la base de données communales de la carte la pauvreté multidimensionnelle de 2014 et 2024 Province : Taounate</vt:lpstr>
      <vt:lpstr>Taux de pauvreté multidimensionnelle (en%) </vt:lpstr>
      <vt:lpstr>Taux de vulnérabilité multidimensionnelle (en%) </vt:lpstr>
      <vt:lpstr>Décomposition de la pauvreté multidimensionnelle (PM)  par source de privation (en %) </vt:lpstr>
      <vt:lpstr>Dynamique de la pauvreté régionale </vt:lpstr>
      <vt:lpstr>Contribution des régions  à la PM (%) </vt:lpstr>
      <vt:lpstr>Dynamique de la pauvreté provinciale </vt:lpstr>
      <vt:lpstr>Présentation PowerPoint</vt:lpstr>
      <vt:lpstr>Fréquence des communes et centres urbains par niveau de taux de pauvreté multidimensionnelle en 2024</vt:lpstr>
      <vt:lpstr>Présentation PowerPoint</vt:lpstr>
      <vt:lpstr>Dynamique de la PM communale 2014-2024: Distribution des communes par tranche de taux de PM  (en %)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oliçnour</dc:creator>
  <cp:lastModifiedBy>hp</cp:lastModifiedBy>
  <cp:revision>162</cp:revision>
  <dcterms:created xsi:type="dcterms:W3CDTF">2017-06-15T08:16:19Z</dcterms:created>
  <dcterms:modified xsi:type="dcterms:W3CDTF">2025-10-21T07:43:25Z</dcterms:modified>
</cp:coreProperties>
</file>